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8"/>
  </p:notesMasterIdLst>
  <p:handoutMasterIdLst>
    <p:handoutMasterId r:id="rId49"/>
  </p:handoutMasterIdLst>
  <p:sldIdLst>
    <p:sldId id="382" r:id="rId2"/>
    <p:sldId id="379" r:id="rId3"/>
    <p:sldId id="380" r:id="rId4"/>
    <p:sldId id="381" r:id="rId5"/>
    <p:sldId id="256" r:id="rId6"/>
    <p:sldId id="340" r:id="rId7"/>
    <p:sldId id="342" r:id="rId8"/>
    <p:sldId id="353" r:id="rId9"/>
    <p:sldId id="293" r:id="rId10"/>
    <p:sldId id="294" r:id="rId11"/>
    <p:sldId id="295" r:id="rId12"/>
    <p:sldId id="292" r:id="rId13"/>
    <p:sldId id="296" r:id="rId14"/>
    <p:sldId id="354" r:id="rId15"/>
    <p:sldId id="298" r:id="rId16"/>
    <p:sldId id="355" r:id="rId17"/>
    <p:sldId id="361" r:id="rId18"/>
    <p:sldId id="362" r:id="rId19"/>
    <p:sldId id="363" r:id="rId20"/>
    <p:sldId id="364" r:id="rId21"/>
    <p:sldId id="365" r:id="rId22"/>
    <p:sldId id="366" r:id="rId23"/>
    <p:sldId id="367" r:id="rId24"/>
    <p:sldId id="368" r:id="rId25"/>
    <p:sldId id="369" r:id="rId26"/>
    <p:sldId id="370" r:id="rId27"/>
    <p:sldId id="371" r:id="rId28"/>
    <p:sldId id="372" r:id="rId29"/>
    <p:sldId id="373" r:id="rId30"/>
    <p:sldId id="374" r:id="rId31"/>
    <p:sldId id="375" r:id="rId32"/>
    <p:sldId id="376" r:id="rId33"/>
    <p:sldId id="358" r:id="rId34"/>
    <p:sldId id="359" r:id="rId35"/>
    <p:sldId id="360" r:id="rId36"/>
    <p:sldId id="299" r:id="rId37"/>
    <p:sldId id="300" r:id="rId38"/>
    <p:sldId id="301" r:id="rId39"/>
    <p:sldId id="303" r:id="rId40"/>
    <p:sldId id="339" r:id="rId41"/>
    <p:sldId id="302" r:id="rId42"/>
    <p:sldId id="304" r:id="rId43"/>
    <p:sldId id="305" r:id="rId44"/>
    <p:sldId id="306" r:id="rId45"/>
    <p:sldId id="308" r:id="rId46"/>
    <p:sldId id="309" r:id="rId47"/>
  </p:sldIdLst>
  <p:sldSz cx="9144000" cy="6858000" type="screen4x3"/>
  <p:notesSz cx="6858000" cy="92964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06"/>
    <p:restoredTop sz="92742"/>
  </p:normalViewPr>
  <p:slideViewPr>
    <p:cSldViewPr>
      <p:cViewPr varScale="1">
        <p:scale>
          <a:sx n="57" d="100"/>
          <a:sy n="57" d="100"/>
        </p:scale>
        <p:origin x="96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71683" name="Rectangle 3"/>
          <p:cNvSpPr>
            <a:spLocks noGrp="1" noChangeArrowheads="1"/>
          </p:cNvSpPr>
          <p:nvPr>
            <p:ph type="dt" sz="quarter" idx="1"/>
          </p:nvPr>
        </p:nvSpPr>
        <p:spPr bwMode="auto">
          <a:xfrm>
            <a:off x="3884613"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fld id="{B6392D6B-E492-CB4E-B954-36CDB52FB40F}" type="datetimeFigureOut">
              <a:rPr lang="en-US"/>
              <a:pPr>
                <a:defRPr/>
              </a:pPr>
              <a:t>11/29/2018</a:t>
            </a:fld>
            <a:endParaRPr lang="en-US"/>
          </a:p>
        </p:txBody>
      </p:sp>
      <p:sp>
        <p:nvSpPr>
          <p:cNvPr id="71684" name="Rectangle 4"/>
          <p:cNvSpPr>
            <a:spLocks noGrp="1" noChangeArrowheads="1"/>
          </p:cNvSpPr>
          <p:nvPr>
            <p:ph type="ftr" sz="quarter" idx="2"/>
          </p:nvPr>
        </p:nvSpPr>
        <p:spPr bwMode="auto">
          <a:xfrm>
            <a:off x="0" y="8829675"/>
            <a:ext cx="2971800"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71685" name="Rectangle 5"/>
          <p:cNvSpPr>
            <a:spLocks noGrp="1" noChangeArrowheads="1"/>
          </p:cNvSpPr>
          <p:nvPr>
            <p:ph type="sldNum" sz="quarter" idx="3"/>
          </p:nvPr>
        </p:nvSpPr>
        <p:spPr bwMode="auto">
          <a:xfrm>
            <a:off x="3884613" y="8829675"/>
            <a:ext cx="2971800"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E36D4E7A-7BE2-1E4D-B576-9A43B4C0E580}" type="slidenum">
              <a:rPr lang="en-US"/>
              <a:pPr>
                <a:defRPr/>
              </a:pPr>
              <a:t>‹#›</a:t>
            </a:fld>
            <a:endParaRPr lang="en-US"/>
          </a:p>
        </p:txBody>
      </p:sp>
    </p:spTree>
    <p:extLst>
      <p:ext uri="{BB962C8B-B14F-4D97-AF65-F5344CB8AC3E}">
        <p14:creationId xmlns:p14="http://schemas.microsoft.com/office/powerpoint/2010/main" val="27538440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26627" name="Rectangle 3"/>
          <p:cNvSpPr>
            <a:spLocks noGrp="1" noChangeArrowheads="1"/>
          </p:cNvSpPr>
          <p:nvPr>
            <p:ph type="dt" idx="1"/>
          </p:nvPr>
        </p:nvSpPr>
        <p:spPr bwMode="auto">
          <a:xfrm>
            <a:off x="3884613"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fld id="{8077AF8E-F689-2F41-B6EB-24842E8B1DC0}" type="datetimeFigureOut">
              <a:rPr lang="en-US"/>
              <a:pPr>
                <a:defRPr/>
              </a:pPr>
              <a:t>11/29/2018</a:t>
            </a:fld>
            <a:endParaRPr lang="en-US"/>
          </a:p>
        </p:txBody>
      </p:sp>
      <p:sp>
        <p:nvSpPr>
          <p:cNvPr id="13316"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6629" name="Rectangle 5"/>
          <p:cNvSpPr>
            <a:spLocks noGrp="1" noChangeArrowheads="1"/>
          </p:cNvSpPr>
          <p:nvPr>
            <p:ph type="body" sz="quarter" idx="3"/>
          </p:nvPr>
        </p:nvSpPr>
        <p:spPr bwMode="auto">
          <a:xfrm>
            <a:off x="685800" y="4416425"/>
            <a:ext cx="5486400" cy="418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6630" name="Rectangle 6"/>
          <p:cNvSpPr>
            <a:spLocks noGrp="1" noChangeArrowheads="1"/>
          </p:cNvSpPr>
          <p:nvPr>
            <p:ph type="ftr" sz="quarter" idx="4"/>
          </p:nvPr>
        </p:nvSpPr>
        <p:spPr bwMode="auto">
          <a:xfrm>
            <a:off x="0" y="8829675"/>
            <a:ext cx="2971800"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26631" name="Rectangle 7"/>
          <p:cNvSpPr>
            <a:spLocks noGrp="1" noChangeArrowheads="1"/>
          </p:cNvSpPr>
          <p:nvPr>
            <p:ph type="sldNum" sz="quarter" idx="5"/>
          </p:nvPr>
        </p:nvSpPr>
        <p:spPr bwMode="auto">
          <a:xfrm>
            <a:off x="3884613" y="8829675"/>
            <a:ext cx="2971800"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BEC4ED34-BA69-9E4F-9E05-F0405478524E}" type="slidenum">
              <a:rPr lang="en-US"/>
              <a:pPr>
                <a:defRPr/>
              </a:pPr>
              <a:t>‹#›</a:t>
            </a:fld>
            <a:endParaRPr lang="en-US"/>
          </a:p>
        </p:txBody>
      </p:sp>
    </p:spTree>
    <p:extLst>
      <p:ext uri="{BB962C8B-B14F-4D97-AF65-F5344CB8AC3E}">
        <p14:creationId xmlns:p14="http://schemas.microsoft.com/office/powerpoint/2010/main" val="9353846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Calibri"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Rot="1" noChangeAspect="1" noChangeArrowheads="1" noTextEdit="1"/>
          </p:cNvSpPr>
          <p:nvPr>
            <p:ph type="sldImg"/>
          </p:nvPr>
        </p:nvSpPr>
        <p:spPr>
          <a:ln/>
        </p:spPr>
      </p:sp>
      <p:sp>
        <p:nvSpPr>
          <p:cNvPr id="1536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ndParaRPr>
          </a:p>
        </p:txBody>
      </p:sp>
    </p:spTree>
    <p:extLst>
      <p:ext uri="{BB962C8B-B14F-4D97-AF65-F5344CB8AC3E}">
        <p14:creationId xmlns:p14="http://schemas.microsoft.com/office/powerpoint/2010/main" val="991217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ndParaRPr>
          </a:p>
        </p:txBody>
      </p:sp>
    </p:spTree>
    <p:extLst>
      <p:ext uri="{BB962C8B-B14F-4D97-AF65-F5344CB8AC3E}">
        <p14:creationId xmlns:p14="http://schemas.microsoft.com/office/powerpoint/2010/main" val="213137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ln/>
        </p:spPr>
      </p:sp>
      <p:sp>
        <p:nvSpPr>
          <p:cNvPr id="5120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ndParaRPr>
          </a:p>
        </p:txBody>
      </p:sp>
    </p:spTree>
    <p:extLst>
      <p:ext uri="{BB962C8B-B14F-4D97-AF65-F5344CB8AC3E}">
        <p14:creationId xmlns:p14="http://schemas.microsoft.com/office/powerpoint/2010/main" val="206365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Rot="1" noChangeAspect="1" noChangeArrowheads="1" noTextEdit="1"/>
          </p:cNvSpPr>
          <p:nvPr>
            <p:ph type="sldImg"/>
          </p:nvPr>
        </p:nvSpPr>
        <p:spPr>
          <a:ln/>
        </p:spPr>
      </p:sp>
      <p:sp>
        <p:nvSpPr>
          <p:cNvPr id="54274"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ndParaRPr>
          </a:p>
        </p:txBody>
      </p:sp>
    </p:spTree>
    <p:extLst>
      <p:ext uri="{BB962C8B-B14F-4D97-AF65-F5344CB8AC3E}">
        <p14:creationId xmlns:p14="http://schemas.microsoft.com/office/powerpoint/2010/main" val="198397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ChangeArrowheads="1" noTextEdit="1"/>
          </p:cNvSpPr>
          <p:nvPr>
            <p:ph type="sldImg"/>
          </p:nvPr>
        </p:nvSpPr>
        <p:spPr>
          <a:ln/>
        </p:spPr>
      </p:sp>
      <p:sp>
        <p:nvSpPr>
          <p:cNvPr id="5632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ndParaRPr>
          </a:p>
        </p:txBody>
      </p:sp>
    </p:spTree>
    <p:extLst>
      <p:ext uri="{BB962C8B-B14F-4D97-AF65-F5344CB8AC3E}">
        <p14:creationId xmlns:p14="http://schemas.microsoft.com/office/powerpoint/2010/main" val="1580549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Rot="1" noChangeAspect="1" noChangeArrowheads="1" noTextEdit="1"/>
          </p:cNvSpPr>
          <p:nvPr>
            <p:ph type="sldImg"/>
          </p:nvPr>
        </p:nvSpPr>
        <p:spPr>
          <a:ln/>
        </p:spPr>
      </p:sp>
      <p:sp>
        <p:nvSpPr>
          <p:cNvPr id="58370"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ndParaRPr>
          </a:p>
        </p:txBody>
      </p:sp>
    </p:spTree>
    <p:extLst>
      <p:ext uri="{BB962C8B-B14F-4D97-AF65-F5344CB8AC3E}">
        <p14:creationId xmlns:p14="http://schemas.microsoft.com/office/powerpoint/2010/main" val="2062636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Rot="1" noChangeAspect="1" noChangeArrowheads="1" noTextEdit="1"/>
          </p:cNvSpPr>
          <p:nvPr>
            <p:ph type="sldImg"/>
          </p:nvPr>
        </p:nvSpPr>
        <p:spPr>
          <a:ln/>
        </p:spPr>
      </p:sp>
      <p:sp>
        <p:nvSpPr>
          <p:cNvPr id="6041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ndParaRPr>
          </a:p>
        </p:txBody>
      </p:sp>
    </p:spTree>
    <p:extLst>
      <p:ext uri="{BB962C8B-B14F-4D97-AF65-F5344CB8AC3E}">
        <p14:creationId xmlns:p14="http://schemas.microsoft.com/office/powerpoint/2010/main" val="2055667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ndParaRPr>
          </a:p>
        </p:txBody>
      </p:sp>
    </p:spTree>
    <p:extLst>
      <p:ext uri="{BB962C8B-B14F-4D97-AF65-F5344CB8AC3E}">
        <p14:creationId xmlns:p14="http://schemas.microsoft.com/office/powerpoint/2010/main" val="890557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noChangeArrowheads="1" noTextEdit="1"/>
          </p:cNvSpPr>
          <p:nvPr>
            <p:ph type="sldImg"/>
          </p:nvPr>
        </p:nvSpPr>
        <p:spPr>
          <a:ln/>
        </p:spPr>
      </p:sp>
      <p:sp>
        <p:nvSpPr>
          <p:cNvPr id="64514"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ndParaRPr>
          </a:p>
        </p:txBody>
      </p:sp>
    </p:spTree>
    <p:extLst>
      <p:ext uri="{BB962C8B-B14F-4D97-AF65-F5344CB8AC3E}">
        <p14:creationId xmlns:p14="http://schemas.microsoft.com/office/powerpoint/2010/main" val="1793862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noTextEdit="1"/>
          </p:cNvSpPr>
          <p:nvPr>
            <p:ph type="sldImg"/>
          </p:nvPr>
        </p:nvSpPr>
        <p:spPr>
          <a:ln/>
        </p:spPr>
      </p:sp>
      <p:sp>
        <p:nvSpPr>
          <p:cNvPr id="2150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ndParaRPr>
          </a:p>
        </p:txBody>
      </p:sp>
    </p:spTree>
    <p:extLst>
      <p:ext uri="{BB962C8B-B14F-4D97-AF65-F5344CB8AC3E}">
        <p14:creationId xmlns:p14="http://schemas.microsoft.com/office/powerpoint/2010/main" val="1357385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spect="1" noChangeArrowheads="1" noTextEdit="1"/>
          </p:cNvSpPr>
          <p:nvPr>
            <p:ph type="sldImg"/>
          </p:nvPr>
        </p:nvSpPr>
        <p:spPr>
          <a:ln/>
        </p:spPr>
      </p:sp>
      <p:sp>
        <p:nvSpPr>
          <p:cNvPr id="23554"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ndParaRPr>
          </a:p>
        </p:txBody>
      </p:sp>
    </p:spTree>
    <p:extLst>
      <p:ext uri="{BB962C8B-B14F-4D97-AF65-F5344CB8AC3E}">
        <p14:creationId xmlns:p14="http://schemas.microsoft.com/office/powerpoint/2010/main" val="855148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spect="1" noChangeArrowheads="1" noTextEdit="1"/>
          </p:cNvSpPr>
          <p:nvPr>
            <p:ph type="sldImg"/>
          </p:nvPr>
        </p:nvSpPr>
        <p:spPr>
          <a:ln/>
        </p:spPr>
      </p:sp>
      <p:sp>
        <p:nvSpPr>
          <p:cNvPr id="2560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ndParaRPr>
          </a:p>
        </p:txBody>
      </p:sp>
    </p:spTree>
    <p:extLst>
      <p:ext uri="{BB962C8B-B14F-4D97-AF65-F5344CB8AC3E}">
        <p14:creationId xmlns:p14="http://schemas.microsoft.com/office/powerpoint/2010/main" val="1516626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ChangeArrowheads="1" noTextEdit="1"/>
          </p:cNvSpPr>
          <p:nvPr>
            <p:ph type="sldImg"/>
          </p:nvPr>
        </p:nvSpPr>
        <p:spPr>
          <a:ln/>
        </p:spPr>
      </p:sp>
      <p:sp>
        <p:nvSpPr>
          <p:cNvPr id="27650"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ndParaRPr>
          </a:p>
        </p:txBody>
      </p:sp>
    </p:spTree>
    <p:extLst>
      <p:ext uri="{BB962C8B-B14F-4D97-AF65-F5344CB8AC3E}">
        <p14:creationId xmlns:p14="http://schemas.microsoft.com/office/powerpoint/2010/main" val="1934333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ChangeArrowheads="1" noTextEdit="1"/>
          </p:cNvSpPr>
          <p:nvPr>
            <p:ph type="sldImg"/>
          </p:nvPr>
        </p:nvSpPr>
        <p:spPr>
          <a:ln/>
        </p:spPr>
      </p:sp>
      <p:sp>
        <p:nvSpPr>
          <p:cNvPr id="2969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ndParaRPr>
          </a:p>
        </p:txBody>
      </p:sp>
    </p:spTree>
    <p:extLst>
      <p:ext uri="{BB962C8B-B14F-4D97-AF65-F5344CB8AC3E}">
        <p14:creationId xmlns:p14="http://schemas.microsoft.com/office/powerpoint/2010/main" val="1743888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ChangeArrowheads="1" noTextEdit="1"/>
          </p:cNvSpPr>
          <p:nvPr>
            <p:ph type="sldImg"/>
          </p:nvPr>
        </p:nvSpPr>
        <p:spPr>
          <a:ln/>
        </p:spPr>
      </p:sp>
      <p:sp>
        <p:nvSpPr>
          <p:cNvPr id="33794"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ndParaRPr>
          </a:p>
        </p:txBody>
      </p:sp>
    </p:spTree>
    <p:extLst>
      <p:ext uri="{BB962C8B-B14F-4D97-AF65-F5344CB8AC3E}">
        <p14:creationId xmlns:p14="http://schemas.microsoft.com/office/powerpoint/2010/main" val="505825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ln/>
        </p:spPr>
      </p:sp>
      <p:sp>
        <p:nvSpPr>
          <p:cNvPr id="3584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ndParaRPr>
          </a:p>
        </p:txBody>
      </p:sp>
    </p:spTree>
    <p:extLst>
      <p:ext uri="{BB962C8B-B14F-4D97-AF65-F5344CB8AC3E}">
        <p14:creationId xmlns:p14="http://schemas.microsoft.com/office/powerpoint/2010/main" val="1675492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ChangeArrowheads="1" noTextEdit="1"/>
          </p:cNvSpPr>
          <p:nvPr>
            <p:ph type="sldImg"/>
          </p:nvPr>
        </p:nvSpPr>
        <p:spPr>
          <a:ln/>
        </p:spPr>
      </p:sp>
      <p:sp>
        <p:nvSpPr>
          <p:cNvPr id="37890"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Calibri" charset="0"/>
            </a:endParaRPr>
          </a:p>
        </p:txBody>
      </p:sp>
    </p:spTree>
    <p:extLst>
      <p:ext uri="{BB962C8B-B14F-4D97-AF65-F5344CB8AC3E}">
        <p14:creationId xmlns:p14="http://schemas.microsoft.com/office/powerpoint/2010/main" val="41283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4"/>
          <p:cNvSpPr>
            <a:spLocks noGrp="1" noChangeArrowheads="1"/>
          </p:cNvSpPr>
          <p:nvPr>
            <p:ph type="dt" sz="half" idx="10"/>
          </p:nvPr>
        </p:nvSpPr>
        <p:spPr>
          <a:ln/>
        </p:spPr>
        <p:txBody>
          <a:bodyPr/>
          <a:lstStyle>
            <a:lvl1pPr>
              <a:defRPr/>
            </a:lvl1pPr>
          </a:lstStyle>
          <a:p>
            <a:pPr>
              <a:defRPr/>
            </a:pPr>
            <a:fld id="{15193A6E-5B51-DF47-8006-27520C1B3046}" type="datetime1">
              <a:rPr lang="en-US" smtClean="0"/>
              <a:t>11/29/2018</a:t>
            </a:fld>
            <a:endParaRPr lang="en-US"/>
          </a:p>
        </p:txBody>
      </p:sp>
      <p:sp>
        <p:nvSpPr>
          <p:cNvPr id="5" name="Rectangle 45"/>
          <p:cNvSpPr>
            <a:spLocks noGrp="1" noChangeArrowheads="1"/>
          </p:cNvSpPr>
          <p:nvPr>
            <p:ph type="ftr" sz="quarter" idx="11"/>
          </p:nvPr>
        </p:nvSpPr>
        <p:spPr>
          <a:ln/>
        </p:spPr>
        <p:txBody>
          <a:bodyPr/>
          <a:lstStyle>
            <a:lvl1pPr>
              <a:defRPr/>
            </a:lvl1pPr>
          </a:lstStyle>
          <a:p>
            <a:pPr>
              <a:defRPr/>
            </a:pPr>
            <a:r>
              <a:rPr lang="en-US"/>
              <a:t>Bus 408 - Entrepreneurship (School of Business, UCC - 02/2009)</a:t>
            </a:r>
          </a:p>
        </p:txBody>
      </p:sp>
      <p:sp>
        <p:nvSpPr>
          <p:cNvPr id="6" name="Rectangle 46"/>
          <p:cNvSpPr>
            <a:spLocks noGrp="1" noChangeArrowheads="1"/>
          </p:cNvSpPr>
          <p:nvPr>
            <p:ph type="sldNum" sz="quarter" idx="12"/>
          </p:nvPr>
        </p:nvSpPr>
        <p:spPr>
          <a:ln/>
        </p:spPr>
        <p:txBody>
          <a:bodyPr/>
          <a:lstStyle>
            <a:lvl1pPr>
              <a:defRPr/>
            </a:lvl1pPr>
          </a:lstStyle>
          <a:p>
            <a:pPr>
              <a:defRPr/>
            </a:pPr>
            <a:fld id="{3096568B-B6D5-C444-88D7-F1A57164E075}" type="slidenum">
              <a:rPr lang="en-US"/>
              <a:pPr>
                <a:defRPr/>
              </a:pPr>
              <a:t>‹#›</a:t>
            </a:fld>
            <a:endParaRPr lang="en-US"/>
          </a:p>
        </p:txBody>
      </p:sp>
    </p:spTree>
    <p:extLst>
      <p:ext uri="{BB962C8B-B14F-4D97-AF65-F5344CB8AC3E}">
        <p14:creationId xmlns:p14="http://schemas.microsoft.com/office/powerpoint/2010/main" val="1537029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4"/>
          <p:cNvSpPr>
            <a:spLocks noGrp="1" noChangeArrowheads="1"/>
          </p:cNvSpPr>
          <p:nvPr>
            <p:ph type="dt" sz="half" idx="10"/>
          </p:nvPr>
        </p:nvSpPr>
        <p:spPr>
          <a:ln/>
        </p:spPr>
        <p:txBody>
          <a:bodyPr/>
          <a:lstStyle>
            <a:lvl1pPr>
              <a:defRPr/>
            </a:lvl1pPr>
          </a:lstStyle>
          <a:p>
            <a:pPr>
              <a:defRPr/>
            </a:pPr>
            <a:fld id="{661F9217-E70D-4141-9EF1-ECAC8C6413BA}" type="datetime1">
              <a:rPr lang="en-US" smtClean="0"/>
              <a:t>11/29/2018</a:t>
            </a:fld>
            <a:endParaRPr lang="en-US"/>
          </a:p>
        </p:txBody>
      </p:sp>
      <p:sp>
        <p:nvSpPr>
          <p:cNvPr id="5" name="Rectangle 45"/>
          <p:cNvSpPr>
            <a:spLocks noGrp="1" noChangeArrowheads="1"/>
          </p:cNvSpPr>
          <p:nvPr>
            <p:ph type="ftr" sz="quarter" idx="11"/>
          </p:nvPr>
        </p:nvSpPr>
        <p:spPr>
          <a:ln/>
        </p:spPr>
        <p:txBody>
          <a:bodyPr/>
          <a:lstStyle>
            <a:lvl1pPr>
              <a:defRPr/>
            </a:lvl1pPr>
          </a:lstStyle>
          <a:p>
            <a:pPr>
              <a:defRPr/>
            </a:pPr>
            <a:r>
              <a:rPr lang="en-US"/>
              <a:t>Bus 408 - Entrepreneurship (School of Business, UCC - 02/2009)</a:t>
            </a:r>
          </a:p>
        </p:txBody>
      </p:sp>
      <p:sp>
        <p:nvSpPr>
          <p:cNvPr id="6" name="Rectangle 46"/>
          <p:cNvSpPr>
            <a:spLocks noGrp="1" noChangeArrowheads="1"/>
          </p:cNvSpPr>
          <p:nvPr>
            <p:ph type="sldNum" sz="quarter" idx="12"/>
          </p:nvPr>
        </p:nvSpPr>
        <p:spPr>
          <a:ln/>
        </p:spPr>
        <p:txBody>
          <a:bodyPr/>
          <a:lstStyle>
            <a:lvl1pPr>
              <a:defRPr/>
            </a:lvl1pPr>
          </a:lstStyle>
          <a:p>
            <a:pPr>
              <a:defRPr/>
            </a:pPr>
            <a:fld id="{17093DF4-2D3A-C640-BF7D-4D2D0D0C633B}" type="slidenum">
              <a:rPr lang="en-US"/>
              <a:pPr>
                <a:defRPr/>
              </a:pPr>
              <a:t>‹#›</a:t>
            </a:fld>
            <a:endParaRPr lang="en-US"/>
          </a:p>
        </p:txBody>
      </p:sp>
    </p:spTree>
    <p:extLst>
      <p:ext uri="{BB962C8B-B14F-4D97-AF65-F5344CB8AC3E}">
        <p14:creationId xmlns:p14="http://schemas.microsoft.com/office/powerpoint/2010/main" val="1069403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4"/>
          <p:cNvSpPr>
            <a:spLocks noGrp="1" noChangeArrowheads="1"/>
          </p:cNvSpPr>
          <p:nvPr>
            <p:ph type="dt" sz="half" idx="10"/>
          </p:nvPr>
        </p:nvSpPr>
        <p:spPr>
          <a:ln/>
        </p:spPr>
        <p:txBody>
          <a:bodyPr/>
          <a:lstStyle>
            <a:lvl1pPr>
              <a:defRPr/>
            </a:lvl1pPr>
          </a:lstStyle>
          <a:p>
            <a:pPr>
              <a:defRPr/>
            </a:pPr>
            <a:fld id="{178F8221-9171-074B-A613-EA90EFB63F9F}" type="datetime1">
              <a:rPr lang="en-US" smtClean="0"/>
              <a:t>11/29/2018</a:t>
            </a:fld>
            <a:endParaRPr lang="en-US"/>
          </a:p>
        </p:txBody>
      </p:sp>
      <p:sp>
        <p:nvSpPr>
          <p:cNvPr id="5" name="Rectangle 45"/>
          <p:cNvSpPr>
            <a:spLocks noGrp="1" noChangeArrowheads="1"/>
          </p:cNvSpPr>
          <p:nvPr>
            <p:ph type="ftr" sz="quarter" idx="11"/>
          </p:nvPr>
        </p:nvSpPr>
        <p:spPr>
          <a:ln/>
        </p:spPr>
        <p:txBody>
          <a:bodyPr/>
          <a:lstStyle>
            <a:lvl1pPr>
              <a:defRPr/>
            </a:lvl1pPr>
          </a:lstStyle>
          <a:p>
            <a:pPr>
              <a:defRPr/>
            </a:pPr>
            <a:r>
              <a:rPr lang="en-US"/>
              <a:t>Bus 408 - Entrepreneurship (School of Business, UCC - 02/2009)</a:t>
            </a:r>
          </a:p>
        </p:txBody>
      </p:sp>
      <p:sp>
        <p:nvSpPr>
          <p:cNvPr id="6" name="Rectangle 46"/>
          <p:cNvSpPr>
            <a:spLocks noGrp="1" noChangeArrowheads="1"/>
          </p:cNvSpPr>
          <p:nvPr>
            <p:ph type="sldNum" sz="quarter" idx="12"/>
          </p:nvPr>
        </p:nvSpPr>
        <p:spPr>
          <a:ln/>
        </p:spPr>
        <p:txBody>
          <a:bodyPr/>
          <a:lstStyle>
            <a:lvl1pPr>
              <a:defRPr/>
            </a:lvl1pPr>
          </a:lstStyle>
          <a:p>
            <a:pPr>
              <a:defRPr/>
            </a:pPr>
            <a:fld id="{93127375-23EF-B642-9118-68284E2A0632}" type="slidenum">
              <a:rPr lang="en-US"/>
              <a:pPr>
                <a:defRPr/>
              </a:pPr>
              <a:t>‹#›</a:t>
            </a:fld>
            <a:endParaRPr lang="en-US"/>
          </a:p>
        </p:txBody>
      </p:sp>
    </p:spTree>
    <p:extLst>
      <p:ext uri="{BB962C8B-B14F-4D97-AF65-F5344CB8AC3E}">
        <p14:creationId xmlns:p14="http://schemas.microsoft.com/office/powerpoint/2010/main" val="2361303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4"/>
          <p:cNvSpPr>
            <a:spLocks noGrp="1" noChangeArrowheads="1"/>
          </p:cNvSpPr>
          <p:nvPr>
            <p:ph type="dt" sz="half" idx="10"/>
          </p:nvPr>
        </p:nvSpPr>
        <p:spPr>
          <a:ln/>
        </p:spPr>
        <p:txBody>
          <a:bodyPr/>
          <a:lstStyle>
            <a:lvl1pPr>
              <a:defRPr/>
            </a:lvl1pPr>
          </a:lstStyle>
          <a:p>
            <a:pPr>
              <a:defRPr/>
            </a:pPr>
            <a:fld id="{3B2BB842-2119-114F-B83A-090661C872D7}" type="datetime1">
              <a:rPr lang="en-US" smtClean="0"/>
              <a:t>11/29/2018</a:t>
            </a:fld>
            <a:endParaRPr lang="en-US"/>
          </a:p>
        </p:txBody>
      </p:sp>
      <p:sp>
        <p:nvSpPr>
          <p:cNvPr id="6" name="Rectangle 45"/>
          <p:cNvSpPr>
            <a:spLocks noGrp="1" noChangeArrowheads="1"/>
          </p:cNvSpPr>
          <p:nvPr>
            <p:ph type="ftr" sz="quarter" idx="11"/>
          </p:nvPr>
        </p:nvSpPr>
        <p:spPr>
          <a:ln/>
        </p:spPr>
        <p:txBody>
          <a:bodyPr/>
          <a:lstStyle>
            <a:lvl1pPr>
              <a:defRPr/>
            </a:lvl1pPr>
          </a:lstStyle>
          <a:p>
            <a:pPr>
              <a:defRPr/>
            </a:pPr>
            <a:r>
              <a:rPr lang="en-US"/>
              <a:t>Bus 408 - Entrepreneurship (School of Business, UCC - 02/2009)</a:t>
            </a:r>
          </a:p>
        </p:txBody>
      </p:sp>
      <p:sp>
        <p:nvSpPr>
          <p:cNvPr id="7" name="Rectangle 46"/>
          <p:cNvSpPr>
            <a:spLocks noGrp="1" noChangeArrowheads="1"/>
          </p:cNvSpPr>
          <p:nvPr>
            <p:ph type="sldNum" sz="quarter" idx="12"/>
          </p:nvPr>
        </p:nvSpPr>
        <p:spPr>
          <a:ln/>
        </p:spPr>
        <p:txBody>
          <a:bodyPr/>
          <a:lstStyle>
            <a:lvl1pPr>
              <a:defRPr/>
            </a:lvl1pPr>
          </a:lstStyle>
          <a:p>
            <a:pPr>
              <a:defRPr/>
            </a:pPr>
            <a:fld id="{6F0F38BA-FE91-8B4C-AF3A-C66E53B04806}" type="slidenum">
              <a:rPr lang="en-US"/>
              <a:pPr>
                <a:defRPr/>
              </a:pPr>
              <a:t>‹#›</a:t>
            </a:fld>
            <a:endParaRPr lang="en-US"/>
          </a:p>
        </p:txBody>
      </p:sp>
    </p:spTree>
    <p:extLst>
      <p:ext uri="{BB962C8B-B14F-4D97-AF65-F5344CB8AC3E}">
        <p14:creationId xmlns:p14="http://schemas.microsoft.com/office/powerpoint/2010/main" val="23996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4"/>
          <p:cNvSpPr>
            <a:spLocks noGrp="1" noChangeArrowheads="1"/>
          </p:cNvSpPr>
          <p:nvPr>
            <p:ph type="dt" sz="half" idx="10"/>
          </p:nvPr>
        </p:nvSpPr>
        <p:spPr>
          <a:ln/>
        </p:spPr>
        <p:txBody>
          <a:bodyPr/>
          <a:lstStyle>
            <a:lvl1pPr>
              <a:defRPr/>
            </a:lvl1pPr>
          </a:lstStyle>
          <a:p>
            <a:pPr>
              <a:defRPr/>
            </a:pPr>
            <a:fld id="{44DBABE1-8CDA-4542-9B22-00C49BF4545D}" type="datetime1">
              <a:rPr lang="en-US" smtClean="0"/>
              <a:t>11/29/2018</a:t>
            </a:fld>
            <a:endParaRPr lang="en-US"/>
          </a:p>
        </p:txBody>
      </p:sp>
      <p:sp>
        <p:nvSpPr>
          <p:cNvPr id="8" name="Rectangle 45"/>
          <p:cNvSpPr>
            <a:spLocks noGrp="1" noChangeArrowheads="1"/>
          </p:cNvSpPr>
          <p:nvPr>
            <p:ph type="ftr" sz="quarter" idx="11"/>
          </p:nvPr>
        </p:nvSpPr>
        <p:spPr>
          <a:ln/>
        </p:spPr>
        <p:txBody>
          <a:bodyPr/>
          <a:lstStyle>
            <a:lvl1pPr>
              <a:defRPr/>
            </a:lvl1pPr>
          </a:lstStyle>
          <a:p>
            <a:pPr>
              <a:defRPr/>
            </a:pPr>
            <a:r>
              <a:rPr lang="en-US"/>
              <a:t>Bus 408 - Entrepreneurship (School of Business, UCC - 02/2009)</a:t>
            </a:r>
          </a:p>
        </p:txBody>
      </p:sp>
      <p:sp>
        <p:nvSpPr>
          <p:cNvPr id="9" name="Rectangle 46"/>
          <p:cNvSpPr>
            <a:spLocks noGrp="1" noChangeArrowheads="1"/>
          </p:cNvSpPr>
          <p:nvPr>
            <p:ph type="sldNum" sz="quarter" idx="12"/>
          </p:nvPr>
        </p:nvSpPr>
        <p:spPr>
          <a:ln/>
        </p:spPr>
        <p:txBody>
          <a:bodyPr/>
          <a:lstStyle>
            <a:lvl1pPr>
              <a:defRPr/>
            </a:lvl1pPr>
          </a:lstStyle>
          <a:p>
            <a:pPr>
              <a:defRPr/>
            </a:pPr>
            <a:fld id="{B7E01EB0-9C64-014B-BFF1-D9AE667B07F8}" type="slidenum">
              <a:rPr lang="en-US"/>
              <a:pPr>
                <a:defRPr/>
              </a:pPr>
              <a:t>‹#›</a:t>
            </a:fld>
            <a:endParaRPr lang="en-US"/>
          </a:p>
        </p:txBody>
      </p:sp>
    </p:spTree>
    <p:extLst>
      <p:ext uri="{BB962C8B-B14F-4D97-AF65-F5344CB8AC3E}">
        <p14:creationId xmlns:p14="http://schemas.microsoft.com/office/powerpoint/2010/main" val="1996668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4"/>
          <p:cNvSpPr>
            <a:spLocks noGrp="1" noChangeArrowheads="1"/>
          </p:cNvSpPr>
          <p:nvPr>
            <p:ph type="dt" sz="half" idx="10"/>
          </p:nvPr>
        </p:nvSpPr>
        <p:spPr>
          <a:ln/>
        </p:spPr>
        <p:txBody>
          <a:bodyPr/>
          <a:lstStyle>
            <a:lvl1pPr>
              <a:defRPr/>
            </a:lvl1pPr>
          </a:lstStyle>
          <a:p>
            <a:pPr>
              <a:defRPr/>
            </a:pPr>
            <a:fld id="{552633ED-250C-AA41-83F1-807D6A7FEB60}" type="datetime1">
              <a:rPr lang="en-US" smtClean="0"/>
              <a:t>11/29/2018</a:t>
            </a:fld>
            <a:endParaRPr lang="en-US"/>
          </a:p>
        </p:txBody>
      </p:sp>
      <p:sp>
        <p:nvSpPr>
          <p:cNvPr id="4" name="Rectangle 45"/>
          <p:cNvSpPr>
            <a:spLocks noGrp="1" noChangeArrowheads="1"/>
          </p:cNvSpPr>
          <p:nvPr>
            <p:ph type="ftr" sz="quarter" idx="11"/>
          </p:nvPr>
        </p:nvSpPr>
        <p:spPr>
          <a:ln/>
        </p:spPr>
        <p:txBody>
          <a:bodyPr/>
          <a:lstStyle>
            <a:lvl1pPr>
              <a:defRPr/>
            </a:lvl1pPr>
          </a:lstStyle>
          <a:p>
            <a:pPr>
              <a:defRPr/>
            </a:pPr>
            <a:r>
              <a:rPr lang="en-US"/>
              <a:t>Bus 408 - Entrepreneurship (School of Business, UCC - 02/2009)</a:t>
            </a:r>
          </a:p>
        </p:txBody>
      </p:sp>
      <p:sp>
        <p:nvSpPr>
          <p:cNvPr id="5" name="Rectangle 46"/>
          <p:cNvSpPr>
            <a:spLocks noGrp="1" noChangeArrowheads="1"/>
          </p:cNvSpPr>
          <p:nvPr>
            <p:ph type="sldNum" sz="quarter" idx="12"/>
          </p:nvPr>
        </p:nvSpPr>
        <p:spPr>
          <a:ln/>
        </p:spPr>
        <p:txBody>
          <a:bodyPr/>
          <a:lstStyle>
            <a:lvl1pPr>
              <a:defRPr/>
            </a:lvl1pPr>
          </a:lstStyle>
          <a:p>
            <a:pPr>
              <a:defRPr/>
            </a:pPr>
            <a:fld id="{09B9A18B-0B75-1B41-88FC-52B8D1F052B5}" type="slidenum">
              <a:rPr lang="en-US"/>
              <a:pPr>
                <a:defRPr/>
              </a:pPr>
              <a:t>‹#›</a:t>
            </a:fld>
            <a:endParaRPr lang="en-US"/>
          </a:p>
        </p:txBody>
      </p:sp>
    </p:spTree>
    <p:extLst>
      <p:ext uri="{BB962C8B-B14F-4D97-AF65-F5344CB8AC3E}">
        <p14:creationId xmlns:p14="http://schemas.microsoft.com/office/powerpoint/2010/main" val="934339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4"/>
          <p:cNvSpPr>
            <a:spLocks noGrp="1" noChangeArrowheads="1"/>
          </p:cNvSpPr>
          <p:nvPr>
            <p:ph type="dt" sz="half" idx="10"/>
          </p:nvPr>
        </p:nvSpPr>
        <p:spPr>
          <a:ln/>
        </p:spPr>
        <p:txBody>
          <a:bodyPr/>
          <a:lstStyle>
            <a:lvl1pPr>
              <a:defRPr/>
            </a:lvl1pPr>
          </a:lstStyle>
          <a:p>
            <a:pPr>
              <a:defRPr/>
            </a:pPr>
            <a:fld id="{4A72ABB4-69F4-3241-8056-E7CA117F7ABF}" type="datetime1">
              <a:rPr lang="en-US" smtClean="0"/>
              <a:t>11/29/2018</a:t>
            </a:fld>
            <a:endParaRPr lang="en-US"/>
          </a:p>
        </p:txBody>
      </p:sp>
      <p:sp>
        <p:nvSpPr>
          <p:cNvPr id="3" name="Rectangle 45"/>
          <p:cNvSpPr>
            <a:spLocks noGrp="1" noChangeArrowheads="1"/>
          </p:cNvSpPr>
          <p:nvPr>
            <p:ph type="ftr" sz="quarter" idx="11"/>
          </p:nvPr>
        </p:nvSpPr>
        <p:spPr>
          <a:ln/>
        </p:spPr>
        <p:txBody>
          <a:bodyPr/>
          <a:lstStyle>
            <a:lvl1pPr>
              <a:defRPr/>
            </a:lvl1pPr>
          </a:lstStyle>
          <a:p>
            <a:pPr>
              <a:defRPr/>
            </a:pPr>
            <a:r>
              <a:rPr lang="en-US"/>
              <a:t>Bus 408 - Entrepreneurship (School of Business, UCC - 02/2009)</a:t>
            </a:r>
          </a:p>
        </p:txBody>
      </p:sp>
      <p:sp>
        <p:nvSpPr>
          <p:cNvPr id="4" name="Rectangle 46"/>
          <p:cNvSpPr>
            <a:spLocks noGrp="1" noChangeArrowheads="1"/>
          </p:cNvSpPr>
          <p:nvPr>
            <p:ph type="sldNum" sz="quarter" idx="12"/>
          </p:nvPr>
        </p:nvSpPr>
        <p:spPr>
          <a:ln/>
        </p:spPr>
        <p:txBody>
          <a:bodyPr/>
          <a:lstStyle>
            <a:lvl1pPr>
              <a:defRPr/>
            </a:lvl1pPr>
          </a:lstStyle>
          <a:p>
            <a:pPr>
              <a:defRPr/>
            </a:pPr>
            <a:fld id="{19DB96D4-F9EA-4342-A470-F522A284847B}" type="slidenum">
              <a:rPr lang="en-US"/>
              <a:pPr>
                <a:defRPr/>
              </a:pPr>
              <a:t>‹#›</a:t>
            </a:fld>
            <a:endParaRPr lang="en-US"/>
          </a:p>
        </p:txBody>
      </p:sp>
    </p:spTree>
    <p:extLst>
      <p:ext uri="{BB962C8B-B14F-4D97-AF65-F5344CB8AC3E}">
        <p14:creationId xmlns:p14="http://schemas.microsoft.com/office/powerpoint/2010/main" val="2481598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4"/>
          <p:cNvSpPr>
            <a:spLocks noGrp="1" noChangeArrowheads="1"/>
          </p:cNvSpPr>
          <p:nvPr>
            <p:ph type="dt" sz="half" idx="10"/>
          </p:nvPr>
        </p:nvSpPr>
        <p:spPr>
          <a:ln/>
        </p:spPr>
        <p:txBody>
          <a:bodyPr/>
          <a:lstStyle>
            <a:lvl1pPr>
              <a:defRPr/>
            </a:lvl1pPr>
          </a:lstStyle>
          <a:p>
            <a:pPr>
              <a:defRPr/>
            </a:pPr>
            <a:fld id="{A0C42EB7-E437-5245-96F3-73CD71954691}" type="datetime1">
              <a:rPr lang="en-US" smtClean="0"/>
              <a:t>11/29/2018</a:t>
            </a:fld>
            <a:endParaRPr lang="en-US"/>
          </a:p>
        </p:txBody>
      </p:sp>
      <p:sp>
        <p:nvSpPr>
          <p:cNvPr id="6" name="Rectangle 45"/>
          <p:cNvSpPr>
            <a:spLocks noGrp="1" noChangeArrowheads="1"/>
          </p:cNvSpPr>
          <p:nvPr>
            <p:ph type="ftr" sz="quarter" idx="11"/>
          </p:nvPr>
        </p:nvSpPr>
        <p:spPr>
          <a:ln/>
        </p:spPr>
        <p:txBody>
          <a:bodyPr/>
          <a:lstStyle>
            <a:lvl1pPr>
              <a:defRPr/>
            </a:lvl1pPr>
          </a:lstStyle>
          <a:p>
            <a:pPr>
              <a:defRPr/>
            </a:pPr>
            <a:r>
              <a:rPr lang="en-US"/>
              <a:t>Bus 408 - Entrepreneurship (School of Business, UCC - 02/2009)</a:t>
            </a:r>
          </a:p>
        </p:txBody>
      </p:sp>
      <p:sp>
        <p:nvSpPr>
          <p:cNvPr id="7" name="Rectangle 46"/>
          <p:cNvSpPr>
            <a:spLocks noGrp="1" noChangeArrowheads="1"/>
          </p:cNvSpPr>
          <p:nvPr>
            <p:ph type="sldNum" sz="quarter" idx="12"/>
          </p:nvPr>
        </p:nvSpPr>
        <p:spPr>
          <a:ln/>
        </p:spPr>
        <p:txBody>
          <a:bodyPr/>
          <a:lstStyle>
            <a:lvl1pPr>
              <a:defRPr/>
            </a:lvl1pPr>
          </a:lstStyle>
          <a:p>
            <a:pPr>
              <a:defRPr/>
            </a:pPr>
            <a:fld id="{D2BD8377-1002-C040-B939-DEC583E360A9}" type="slidenum">
              <a:rPr lang="en-US"/>
              <a:pPr>
                <a:defRPr/>
              </a:pPr>
              <a:t>‹#›</a:t>
            </a:fld>
            <a:endParaRPr lang="en-US"/>
          </a:p>
        </p:txBody>
      </p:sp>
    </p:spTree>
    <p:extLst>
      <p:ext uri="{BB962C8B-B14F-4D97-AF65-F5344CB8AC3E}">
        <p14:creationId xmlns:p14="http://schemas.microsoft.com/office/powerpoint/2010/main" val="2458763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4"/>
          <p:cNvSpPr>
            <a:spLocks noGrp="1" noChangeArrowheads="1"/>
          </p:cNvSpPr>
          <p:nvPr>
            <p:ph type="dt" sz="half" idx="10"/>
          </p:nvPr>
        </p:nvSpPr>
        <p:spPr>
          <a:ln/>
        </p:spPr>
        <p:txBody>
          <a:bodyPr/>
          <a:lstStyle>
            <a:lvl1pPr>
              <a:defRPr/>
            </a:lvl1pPr>
          </a:lstStyle>
          <a:p>
            <a:pPr>
              <a:defRPr/>
            </a:pPr>
            <a:fld id="{CF2B8556-62C4-9844-BDB5-EC78238A1791}" type="datetime1">
              <a:rPr lang="en-US" smtClean="0"/>
              <a:t>11/29/2018</a:t>
            </a:fld>
            <a:endParaRPr lang="en-US"/>
          </a:p>
        </p:txBody>
      </p:sp>
      <p:sp>
        <p:nvSpPr>
          <p:cNvPr id="6" name="Rectangle 45"/>
          <p:cNvSpPr>
            <a:spLocks noGrp="1" noChangeArrowheads="1"/>
          </p:cNvSpPr>
          <p:nvPr>
            <p:ph type="ftr" sz="quarter" idx="11"/>
          </p:nvPr>
        </p:nvSpPr>
        <p:spPr>
          <a:ln/>
        </p:spPr>
        <p:txBody>
          <a:bodyPr/>
          <a:lstStyle>
            <a:lvl1pPr>
              <a:defRPr/>
            </a:lvl1pPr>
          </a:lstStyle>
          <a:p>
            <a:pPr>
              <a:defRPr/>
            </a:pPr>
            <a:r>
              <a:rPr lang="en-US"/>
              <a:t>Bus 408 - Entrepreneurship (School of Business, UCC - 02/2009)</a:t>
            </a:r>
          </a:p>
        </p:txBody>
      </p:sp>
      <p:sp>
        <p:nvSpPr>
          <p:cNvPr id="7" name="Rectangle 46"/>
          <p:cNvSpPr>
            <a:spLocks noGrp="1" noChangeArrowheads="1"/>
          </p:cNvSpPr>
          <p:nvPr>
            <p:ph type="sldNum" sz="quarter" idx="12"/>
          </p:nvPr>
        </p:nvSpPr>
        <p:spPr>
          <a:ln/>
        </p:spPr>
        <p:txBody>
          <a:bodyPr/>
          <a:lstStyle>
            <a:lvl1pPr>
              <a:defRPr/>
            </a:lvl1pPr>
          </a:lstStyle>
          <a:p>
            <a:pPr>
              <a:defRPr/>
            </a:pPr>
            <a:fld id="{39D19B32-B6A8-5946-80CE-F224F2219E1D}" type="slidenum">
              <a:rPr lang="en-US"/>
              <a:pPr>
                <a:defRPr/>
              </a:pPr>
              <a:t>‹#›</a:t>
            </a:fld>
            <a:endParaRPr lang="en-US"/>
          </a:p>
        </p:txBody>
      </p:sp>
    </p:spTree>
    <p:extLst>
      <p:ext uri="{BB962C8B-B14F-4D97-AF65-F5344CB8AC3E}">
        <p14:creationId xmlns:p14="http://schemas.microsoft.com/office/powerpoint/2010/main" val="3162784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4"/>
          <p:cNvSpPr>
            <a:spLocks noGrp="1" noChangeArrowheads="1"/>
          </p:cNvSpPr>
          <p:nvPr>
            <p:ph type="dt" sz="half" idx="10"/>
          </p:nvPr>
        </p:nvSpPr>
        <p:spPr>
          <a:ln/>
        </p:spPr>
        <p:txBody>
          <a:bodyPr/>
          <a:lstStyle>
            <a:lvl1pPr>
              <a:defRPr/>
            </a:lvl1pPr>
          </a:lstStyle>
          <a:p>
            <a:pPr>
              <a:defRPr/>
            </a:pPr>
            <a:fld id="{F5E1EC18-6E0D-6147-A114-4D83FB2F01FD}" type="datetime1">
              <a:rPr lang="en-US" smtClean="0"/>
              <a:t>11/29/2018</a:t>
            </a:fld>
            <a:endParaRPr lang="en-US"/>
          </a:p>
        </p:txBody>
      </p:sp>
      <p:sp>
        <p:nvSpPr>
          <p:cNvPr id="5" name="Rectangle 45"/>
          <p:cNvSpPr>
            <a:spLocks noGrp="1" noChangeArrowheads="1"/>
          </p:cNvSpPr>
          <p:nvPr>
            <p:ph type="ftr" sz="quarter" idx="11"/>
          </p:nvPr>
        </p:nvSpPr>
        <p:spPr>
          <a:ln/>
        </p:spPr>
        <p:txBody>
          <a:bodyPr/>
          <a:lstStyle>
            <a:lvl1pPr>
              <a:defRPr/>
            </a:lvl1pPr>
          </a:lstStyle>
          <a:p>
            <a:pPr>
              <a:defRPr/>
            </a:pPr>
            <a:r>
              <a:rPr lang="en-US"/>
              <a:t>Bus 408 - Entrepreneurship (School of Business, UCC - 02/2009)</a:t>
            </a:r>
          </a:p>
        </p:txBody>
      </p:sp>
      <p:sp>
        <p:nvSpPr>
          <p:cNvPr id="6" name="Rectangle 46"/>
          <p:cNvSpPr>
            <a:spLocks noGrp="1" noChangeArrowheads="1"/>
          </p:cNvSpPr>
          <p:nvPr>
            <p:ph type="sldNum" sz="quarter" idx="12"/>
          </p:nvPr>
        </p:nvSpPr>
        <p:spPr>
          <a:ln/>
        </p:spPr>
        <p:txBody>
          <a:bodyPr/>
          <a:lstStyle>
            <a:lvl1pPr>
              <a:defRPr/>
            </a:lvl1pPr>
          </a:lstStyle>
          <a:p>
            <a:pPr>
              <a:defRPr/>
            </a:pPr>
            <a:fld id="{5F1C0DBB-95FA-FB4E-87EC-C02A91A31C9C}" type="slidenum">
              <a:rPr lang="en-US"/>
              <a:pPr>
                <a:defRPr/>
              </a:pPr>
              <a:t>‹#›</a:t>
            </a:fld>
            <a:endParaRPr lang="en-US"/>
          </a:p>
        </p:txBody>
      </p:sp>
    </p:spTree>
    <p:extLst>
      <p:ext uri="{BB962C8B-B14F-4D97-AF65-F5344CB8AC3E}">
        <p14:creationId xmlns:p14="http://schemas.microsoft.com/office/powerpoint/2010/main" val="399123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57647"/>
                <a:invGamma/>
              </a:schemeClr>
            </a:gs>
            <a:gs pos="100000">
              <a:schemeClr val="bg1"/>
            </a:gs>
          </a:gsLst>
          <a:lin ang="27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856413"/>
            <a:chOff x="0" y="0"/>
            <a:chExt cx="5760" cy="4319"/>
          </a:xfrm>
        </p:grpSpPr>
        <p:sp>
          <p:nvSpPr>
            <p:cNvPr id="25603" name="Freeform 3"/>
            <p:cNvSpPr>
              <a:spLocks/>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headEnd/>
              <a:tailEnd/>
            </a:ln>
          </p:spPr>
          <p:txBody>
            <a:bodyPr/>
            <a:lstStyle/>
            <a:p>
              <a:pPr>
                <a:defRPr/>
              </a:pPr>
              <a:endParaRPr lang="en-US">
                <a:ea typeface="+mn-ea"/>
                <a:cs typeface="+mn-cs"/>
              </a:endParaRPr>
            </a:p>
          </p:txBody>
        </p:sp>
        <p:sp>
          <p:nvSpPr>
            <p:cNvPr id="25604" name="Freeform 4"/>
            <p:cNvSpPr>
              <a:spLocks/>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en-US">
                <a:ea typeface="+mn-ea"/>
                <a:cs typeface="+mn-cs"/>
              </a:endParaRPr>
            </a:p>
          </p:txBody>
        </p:sp>
        <p:sp>
          <p:nvSpPr>
            <p:cNvPr id="25605" name="Freeform 5"/>
            <p:cNvSpPr>
              <a:spLocks/>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headEnd/>
              <a:tailEnd/>
            </a:ln>
          </p:spPr>
          <p:txBody>
            <a:bodyPr/>
            <a:lstStyle/>
            <a:p>
              <a:pPr>
                <a:defRPr/>
              </a:pPr>
              <a:endParaRPr lang="en-US">
                <a:ea typeface="+mn-ea"/>
                <a:cs typeface="+mn-cs"/>
              </a:endParaRPr>
            </a:p>
          </p:txBody>
        </p:sp>
        <p:sp>
          <p:nvSpPr>
            <p:cNvPr id="1035" name="Freeform 6"/>
            <p:cNvSpPr>
              <a:spLocks/>
            </p:cNvSpPr>
            <p:nvPr/>
          </p:nvSpPr>
          <p:spPr bwMode="hidden">
            <a:xfrm>
              <a:off x="4038" y="3577"/>
              <a:ext cx="1720" cy="65"/>
            </a:xfrm>
            <a:custGeom>
              <a:avLst/>
              <a:gdLst>
                <a:gd name="T0" fmla="*/ 1718 w 1722"/>
                <a:gd name="T1" fmla="*/ 64 h 66"/>
                <a:gd name="T2" fmla="*/ 1718 w 1722"/>
                <a:gd name="T3" fmla="*/ 58 h 66"/>
                <a:gd name="T4" fmla="*/ 0 w 1722"/>
                <a:gd name="T5" fmla="*/ 0 h 66"/>
                <a:gd name="T6" fmla="*/ 0 w 1722"/>
                <a:gd name="T7" fmla="*/ 46 h 66"/>
                <a:gd name="T8" fmla="*/ 1718 w 1722"/>
                <a:gd name="T9" fmla="*/ 64 h 66"/>
                <a:gd name="T10" fmla="*/ 1718 w 1722"/>
                <a:gd name="T11" fmla="*/ 64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607" name="Freeform 7"/>
            <p:cNvSpPr>
              <a:spLocks/>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a:defRPr/>
              </a:pPr>
              <a:endParaRPr lang="en-US">
                <a:ea typeface="+mn-ea"/>
                <a:cs typeface="+mn-cs"/>
              </a:endParaRPr>
            </a:p>
          </p:txBody>
        </p:sp>
        <p:sp>
          <p:nvSpPr>
            <p:cNvPr id="1037" name="Freeform 8"/>
            <p:cNvSpPr>
              <a:spLocks/>
            </p:cNvSpPr>
            <p:nvPr/>
          </p:nvSpPr>
          <p:spPr bwMode="hidden">
            <a:xfrm>
              <a:off x="4784" y="3702"/>
              <a:ext cx="974" cy="101"/>
            </a:xfrm>
            <a:custGeom>
              <a:avLst/>
              <a:gdLst>
                <a:gd name="T0" fmla="*/ 973 w 975"/>
                <a:gd name="T1" fmla="*/ 48 h 101"/>
                <a:gd name="T2" fmla="*/ 973 w 975"/>
                <a:gd name="T3" fmla="*/ 0 h 101"/>
                <a:gd name="T4" fmla="*/ 0 w 975"/>
                <a:gd name="T5" fmla="*/ 24 h 101"/>
                <a:gd name="T6" fmla="*/ 0 w 975"/>
                <a:gd name="T7" fmla="*/ 101 h 101"/>
                <a:gd name="T8" fmla="*/ 973 w 975"/>
                <a:gd name="T9" fmla="*/ 48 h 101"/>
                <a:gd name="T10" fmla="*/ 973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8" name="Freeform 9"/>
            <p:cNvSpPr>
              <a:spLocks/>
            </p:cNvSpPr>
            <p:nvPr/>
          </p:nvSpPr>
          <p:spPr bwMode="hidden">
            <a:xfrm>
              <a:off x="3619" y="3815"/>
              <a:ext cx="2139" cy="198"/>
            </a:xfrm>
            <a:custGeom>
              <a:avLst/>
              <a:gdLst>
                <a:gd name="T0" fmla="*/ 2137 w 2141"/>
                <a:gd name="T1" fmla="*/ 0 h 198"/>
                <a:gd name="T2" fmla="*/ 0 w 2141"/>
                <a:gd name="T3" fmla="*/ 156 h 198"/>
                <a:gd name="T4" fmla="*/ 0 w 2141"/>
                <a:gd name="T5" fmla="*/ 198 h 198"/>
                <a:gd name="T6" fmla="*/ 2137 w 2141"/>
                <a:gd name="T7" fmla="*/ 0 h 198"/>
                <a:gd name="T8" fmla="*/ 2137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610" name="Freeform 10"/>
            <p:cNvSpPr>
              <a:spLocks/>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en-US">
                <a:ea typeface="+mn-ea"/>
                <a:cs typeface="+mn-cs"/>
              </a:endParaRPr>
            </a:p>
          </p:txBody>
        </p:sp>
        <p:sp>
          <p:nvSpPr>
            <p:cNvPr id="1040" name="Freeform 11"/>
            <p:cNvSpPr>
              <a:spLocks/>
            </p:cNvSpPr>
            <p:nvPr/>
          </p:nvSpPr>
          <p:spPr bwMode="hidden">
            <a:xfrm>
              <a:off x="2097" y="4043"/>
              <a:ext cx="2514" cy="276"/>
            </a:xfrm>
            <a:custGeom>
              <a:avLst/>
              <a:gdLst>
                <a:gd name="T0" fmla="*/ 2176 w 2517"/>
                <a:gd name="T1" fmla="*/ 276 h 276"/>
                <a:gd name="T2" fmla="*/ 2511 w 2517"/>
                <a:gd name="T3" fmla="*/ 204 h 276"/>
                <a:gd name="T4" fmla="*/ 2254 w 2517"/>
                <a:gd name="T5" fmla="*/ 0 h 276"/>
                <a:gd name="T6" fmla="*/ 0 w 2517"/>
                <a:gd name="T7" fmla="*/ 276 h 276"/>
                <a:gd name="T8" fmla="*/ 2176 w 2517"/>
                <a:gd name="T9" fmla="*/ 276 h 276"/>
                <a:gd name="T10" fmla="*/ 2176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612" name="Freeform 12"/>
            <p:cNvSpPr>
              <a:spLocks/>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headEnd/>
              <a:tailEnd/>
            </a:ln>
          </p:spPr>
          <p:txBody>
            <a:bodyPr/>
            <a:lstStyle/>
            <a:p>
              <a:pPr>
                <a:defRPr/>
              </a:pPr>
              <a:endParaRPr lang="en-US">
                <a:ea typeface="+mn-ea"/>
                <a:cs typeface="+mn-cs"/>
              </a:endParaRPr>
            </a:p>
          </p:txBody>
        </p:sp>
        <p:sp>
          <p:nvSpPr>
            <p:cNvPr id="1042" name="Freeform 13"/>
            <p:cNvSpPr>
              <a:spLocks/>
            </p:cNvSpPr>
            <p:nvPr/>
          </p:nvSpPr>
          <p:spPr bwMode="hidden">
            <a:xfrm>
              <a:off x="5030" y="3151"/>
              <a:ext cx="728" cy="240"/>
            </a:xfrm>
            <a:custGeom>
              <a:avLst/>
              <a:gdLst>
                <a:gd name="T0" fmla="*/ 727 w 729"/>
                <a:gd name="T1" fmla="*/ 240 h 240"/>
                <a:gd name="T2" fmla="*/ 0 w 729"/>
                <a:gd name="T3" fmla="*/ 0 h 240"/>
                <a:gd name="T4" fmla="*/ 0 w 729"/>
                <a:gd name="T5" fmla="*/ 6 h 240"/>
                <a:gd name="T6" fmla="*/ 727 w 729"/>
                <a:gd name="T7" fmla="*/ 240 h 240"/>
                <a:gd name="T8" fmla="*/ 727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614" name="Freeform 14"/>
            <p:cNvSpPr>
              <a:spLocks/>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headEnd/>
              <a:tailEnd/>
            </a:ln>
          </p:spPr>
          <p:txBody>
            <a:bodyPr/>
            <a:lstStyle/>
            <a:p>
              <a:pPr>
                <a:defRPr/>
              </a:pPr>
              <a:endParaRPr lang="en-US">
                <a:ea typeface="+mn-ea"/>
                <a:cs typeface="+mn-cs"/>
              </a:endParaRPr>
            </a:p>
          </p:txBody>
        </p:sp>
        <p:sp>
          <p:nvSpPr>
            <p:cNvPr id="1044" name="Freeform 15"/>
            <p:cNvSpPr>
              <a:spLocks/>
            </p:cNvSpPr>
            <p:nvPr/>
          </p:nvSpPr>
          <p:spPr bwMode="hidden">
            <a:xfrm>
              <a:off x="5030" y="3049"/>
              <a:ext cx="728" cy="318"/>
            </a:xfrm>
            <a:custGeom>
              <a:avLst/>
              <a:gdLst>
                <a:gd name="T0" fmla="*/ 727 w 729"/>
                <a:gd name="T1" fmla="*/ 318 h 318"/>
                <a:gd name="T2" fmla="*/ 727 w 729"/>
                <a:gd name="T3" fmla="*/ 312 h 318"/>
                <a:gd name="T4" fmla="*/ 0 w 729"/>
                <a:gd name="T5" fmla="*/ 0 h 318"/>
                <a:gd name="T6" fmla="*/ 0 w 729"/>
                <a:gd name="T7" fmla="*/ 54 h 318"/>
                <a:gd name="T8" fmla="*/ 727 w 729"/>
                <a:gd name="T9" fmla="*/ 318 h 318"/>
                <a:gd name="T10" fmla="*/ 727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616" name="Freeform 16"/>
            <p:cNvSpPr>
              <a:spLocks/>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headEnd/>
              <a:tailEnd/>
            </a:ln>
          </p:spPr>
          <p:txBody>
            <a:bodyPr/>
            <a:lstStyle/>
            <a:p>
              <a:pPr>
                <a:defRPr/>
              </a:pPr>
              <a:endParaRPr lang="en-US">
                <a:ea typeface="+mn-ea"/>
                <a:cs typeface="+mn-cs"/>
              </a:endParaRPr>
            </a:p>
          </p:txBody>
        </p:sp>
        <p:sp>
          <p:nvSpPr>
            <p:cNvPr id="25617" name="Freeform 17"/>
            <p:cNvSpPr>
              <a:spLocks/>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headEnd/>
              <a:tailEnd/>
            </a:ln>
          </p:spPr>
          <p:txBody>
            <a:bodyPr/>
            <a:lstStyle/>
            <a:p>
              <a:pPr>
                <a:defRPr/>
              </a:pPr>
              <a:endParaRPr lang="en-US">
                <a:ea typeface="+mn-ea"/>
                <a:cs typeface="+mn-cs"/>
              </a:endParaRPr>
            </a:p>
          </p:txBody>
        </p:sp>
        <p:sp>
          <p:nvSpPr>
            <p:cNvPr id="25618" name="Freeform 18"/>
            <p:cNvSpPr>
              <a:spLocks/>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headEnd/>
              <a:tailEnd/>
            </a:ln>
          </p:spPr>
          <p:txBody>
            <a:bodyPr/>
            <a:lstStyle/>
            <a:p>
              <a:pPr>
                <a:defRPr/>
              </a:pPr>
              <a:endParaRPr lang="en-US">
                <a:ea typeface="+mn-ea"/>
                <a:cs typeface="+mn-cs"/>
              </a:endParaRPr>
            </a:p>
          </p:txBody>
        </p:sp>
        <p:sp>
          <p:nvSpPr>
            <p:cNvPr id="1048" name="Freeform 19"/>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620" name="Freeform 20"/>
            <p:cNvSpPr>
              <a:spLocks/>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headEnd/>
              <a:tailEnd/>
            </a:ln>
          </p:spPr>
          <p:txBody>
            <a:bodyPr/>
            <a:lstStyle/>
            <a:p>
              <a:pPr>
                <a:defRPr/>
              </a:pPr>
              <a:endParaRPr lang="en-US">
                <a:ea typeface="+mn-ea"/>
                <a:cs typeface="+mn-cs"/>
              </a:endParaRPr>
            </a:p>
          </p:txBody>
        </p:sp>
        <p:sp>
          <p:nvSpPr>
            <p:cNvPr id="1050" name="Freeform 21"/>
            <p:cNvSpPr>
              <a:spLocks/>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622" name="Freeform 22"/>
            <p:cNvSpPr>
              <a:spLocks/>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headEnd/>
              <a:tailEnd/>
            </a:ln>
          </p:spPr>
          <p:txBody>
            <a:bodyPr/>
            <a:lstStyle/>
            <a:p>
              <a:pPr>
                <a:defRPr/>
              </a:pPr>
              <a:endParaRPr lang="en-US">
                <a:ea typeface="+mn-ea"/>
                <a:cs typeface="+mn-cs"/>
              </a:endParaRPr>
            </a:p>
          </p:txBody>
        </p:sp>
        <p:sp>
          <p:nvSpPr>
            <p:cNvPr id="25623" name="Freeform 23"/>
            <p:cNvSpPr>
              <a:spLocks/>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a:defRPr/>
              </a:pPr>
              <a:endParaRPr lang="en-US">
                <a:ea typeface="+mn-ea"/>
                <a:cs typeface="+mn-cs"/>
              </a:endParaRPr>
            </a:p>
          </p:txBody>
        </p:sp>
        <p:sp>
          <p:nvSpPr>
            <p:cNvPr id="25624" name="Freeform 24"/>
            <p:cNvSpPr>
              <a:spLocks/>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headEnd/>
              <a:tailEnd/>
            </a:ln>
          </p:spPr>
          <p:txBody>
            <a:bodyPr/>
            <a:lstStyle/>
            <a:p>
              <a:pPr>
                <a:defRPr/>
              </a:pPr>
              <a:endParaRPr lang="en-US">
                <a:ea typeface="+mn-ea"/>
                <a:cs typeface="+mn-cs"/>
              </a:endParaRPr>
            </a:p>
          </p:txBody>
        </p:sp>
        <p:sp>
          <p:nvSpPr>
            <p:cNvPr id="1054" name="Freeform 25"/>
            <p:cNvSpPr>
              <a:spLocks/>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626" name="Freeform 26"/>
            <p:cNvSpPr>
              <a:spLocks/>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headEnd/>
              <a:tailEnd/>
            </a:ln>
          </p:spPr>
          <p:txBody>
            <a:bodyPr/>
            <a:lstStyle/>
            <a:p>
              <a:pPr>
                <a:defRPr/>
              </a:pPr>
              <a:endParaRPr lang="en-US">
                <a:ea typeface="+mn-ea"/>
                <a:cs typeface="+mn-cs"/>
              </a:endParaRPr>
            </a:p>
          </p:txBody>
        </p:sp>
        <p:sp>
          <p:nvSpPr>
            <p:cNvPr id="25627" name="Freeform 27"/>
            <p:cNvSpPr>
              <a:spLocks/>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en-US">
                <a:ea typeface="+mn-ea"/>
                <a:cs typeface="+mn-cs"/>
              </a:endParaRPr>
            </a:p>
          </p:txBody>
        </p:sp>
        <p:sp>
          <p:nvSpPr>
            <p:cNvPr id="1057" name="Freeform 28"/>
            <p:cNvSpPr>
              <a:spLocks/>
            </p:cNvSpPr>
            <p:nvPr/>
          </p:nvSpPr>
          <p:spPr bwMode="hidden">
            <a:xfrm>
              <a:off x="5698" y="653"/>
              <a:ext cx="60" cy="311"/>
            </a:xfrm>
            <a:custGeom>
              <a:avLst/>
              <a:gdLst>
                <a:gd name="T0" fmla="*/ 0 w 60"/>
                <a:gd name="T1" fmla="*/ 144 h 312"/>
                <a:gd name="T2" fmla="*/ 60 w 60"/>
                <a:gd name="T3" fmla="*/ 310 h 312"/>
                <a:gd name="T4" fmla="*/ 60 w 60"/>
                <a:gd name="T5" fmla="*/ 6 h 312"/>
                <a:gd name="T6" fmla="*/ 54 w 60"/>
                <a:gd name="T7" fmla="*/ 0 h 312"/>
                <a:gd name="T8" fmla="*/ 0 w 60"/>
                <a:gd name="T9" fmla="*/ 144 h 312"/>
                <a:gd name="T10" fmla="*/ 0 w 60"/>
                <a:gd name="T11" fmla="*/ 144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629" name="Freeform 29"/>
            <p:cNvSpPr>
              <a:spLocks/>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headEnd/>
              <a:tailEnd/>
            </a:ln>
          </p:spPr>
          <p:txBody>
            <a:bodyPr/>
            <a:lstStyle/>
            <a:p>
              <a:pPr>
                <a:defRPr/>
              </a:pPr>
              <a:endParaRPr lang="en-US">
                <a:ea typeface="+mn-ea"/>
                <a:cs typeface="+mn-cs"/>
              </a:endParaRPr>
            </a:p>
          </p:txBody>
        </p:sp>
        <p:sp>
          <p:nvSpPr>
            <p:cNvPr id="1059" name="Freeform 30"/>
            <p:cNvSpPr>
              <a:spLocks/>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631" name="Freeform 31"/>
            <p:cNvSpPr>
              <a:spLocks/>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en-US">
                <a:ea typeface="+mn-ea"/>
                <a:cs typeface="+mn-cs"/>
              </a:endParaRPr>
            </a:p>
          </p:txBody>
        </p:sp>
        <p:sp>
          <p:nvSpPr>
            <p:cNvPr id="25632" name="Freeform 32"/>
            <p:cNvSpPr>
              <a:spLocks/>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headEnd/>
              <a:tailEnd/>
            </a:ln>
          </p:spPr>
          <p:txBody>
            <a:bodyPr/>
            <a:lstStyle/>
            <a:p>
              <a:pPr>
                <a:defRPr/>
              </a:pPr>
              <a:endParaRPr lang="en-US">
                <a:ea typeface="+mn-ea"/>
                <a:cs typeface="+mn-cs"/>
              </a:endParaRPr>
            </a:p>
          </p:txBody>
        </p:sp>
        <p:sp>
          <p:nvSpPr>
            <p:cNvPr id="25633" name="Freeform 33"/>
            <p:cNvSpPr>
              <a:spLocks/>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headEnd/>
              <a:tailEnd/>
            </a:ln>
          </p:spPr>
          <p:txBody>
            <a:bodyPr/>
            <a:lstStyle/>
            <a:p>
              <a:pPr>
                <a:defRPr/>
              </a:pPr>
              <a:endParaRPr lang="en-US">
                <a:ea typeface="+mn-ea"/>
                <a:cs typeface="+mn-cs"/>
              </a:endParaRPr>
            </a:p>
          </p:txBody>
        </p:sp>
        <p:sp>
          <p:nvSpPr>
            <p:cNvPr id="25634" name="Freeform 34"/>
            <p:cNvSpPr>
              <a:spLocks/>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en-US">
                <a:ea typeface="+mn-ea"/>
                <a:cs typeface="+mn-cs"/>
              </a:endParaRPr>
            </a:p>
          </p:txBody>
        </p:sp>
        <p:sp>
          <p:nvSpPr>
            <p:cNvPr id="25635" name="Freeform 35"/>
            <p:cNvSpPr>
              <a:spLocks/>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en-US">
                <a:ea typeface="+mn-ea"/>
                <a:cs typeface="+mn-cs"/>
              </a:endParaRPr>
            </a:p>
          </p:txBody>
        </p:sp>
        <p:sp>
          <p:nvSpPr>
            <p:cNvPr id="25636" name="Freeform 36"/>
            <p:cNvSpPr>
              <a:spLocks/>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headEnd/>
              <a:tailEnd/>
            </a:ln>
          </p:spPr>
          <p:txBody>
            <a:bodyPr/>
            <a:lstStyle/>
            <a:p>
              <a:pPr>
                <a:defRPr/>
              </a:pPr>
              <a:endParaRPr lang="en-US">
                <a:ea typeface="+mn-ea"/>
                <a:cs typeface="+mn-cs"/>
              </a:endParaRPr>
            </a:p>
          </p:txBody>
        </p:sp>
        <p:sp>
          <p:nvSpPr>
            <p:cNvPr id="25637" name="Freeform 37"/>
            <p:cNvSpPr>
              <a:spLocks/>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headEnd/>
              <a:tailEnd/>
            </a:ln>
          </p:spPr>
          <p:txBody>
            <a:bodyPr/>
            <a:lstStyle/>
            <a:p>
              <a:pPr>
                <a:defRPr/>
              </a:pPr>
              <a:endParaRPr lang="en-US">
                <a:ea typeface="+mn-ea"/>
                <a:cs typeface="+mn-cs"/>
              </a:endParaRPr>
            </a:p>
          </p:txBody>
        </p:sp>
        <p:sp>
          <p:nvSpPr>
            <p:cNvPr id="25638" name="Freeform 38"/>
            <p:cNvSpPr>
              <a:spLocks/>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headEnd/>
              <a:tailEnd/>
            </a:ln>
          </p:spPr>
          <p:txBody>
            <a:bodyPr/>
            <a:lstStyle/>
            <a:p>
              <a:pPr>
                <a:defRPr/>
              </a:pPr>
              <a:endParaRPr lang="en-US">
                <a:ea typeface="+mn-ea"/>
                <a:cs typeface="+mn-cs"/>
              </a:endParaRPr>
            </a:p>
          </p:txBody>
        </p:sp>
        <p:grpSp>
          <p:nvGrpSpPr>
            <p:cNvPr id="1068" name="Group 39"/>
            <p:cNvGrpSpPr>
              <a:grpSpLocks/>
            </p:cNvGrpSpPr>
            <p:nvPr userDrawn="1"/>
          </p:nvGrpSpPr>
          <p:grpSpPr bwMode="auto">
            <a:xfrm>
              <a:off x="0" y="1632"/>
              <a:ext cx="5758" cy="1858"/>
              <a:chOff x="0" y="1632"/>
              <a:chExt cx="5758" cy="1858"/>
            </a:xfrm>
          </p:grpSpPr>
          <p:sp>
            <p:nvSpPr>
              <p:cNvPr id="25640" name="Freeform 40"/>
              <p:cNvSpPr>
                <a:spLocks/>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en-US">
                  <a:ea typeface="+mn-ea"/>
                  <a:cs typeface="+mn-cs"/>
                </a:endParaRPr>
              </a:p>
            </p:txBody>
          </p:sp>
          <p:sp>
            <p:nvSpPr>
              <p:cNvPr id="25641" name="Freeform 41"/>
              <p:cNvSpPr>
                <a:spLocks/>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headEnd/>
                <a:tailEnd/>
              </a:ln>
            </p:spPr>
            <p:txBody>
              <a:bodyPr/>
              <a:lstStyle/>
              <a:p>
                <a:pPr>
                  <a:defRPr/>
                </a:pPr>
                <a:endParaRPr lang="en-US">
                  <a:ea typeface="+mn-ea"/>
                  <a:cs typeface="+mn-cs"/>
                </a:endParaRPr>
              </a:p>
            </p:txBody>
          </p:sp>
        </p:grpSp>
      </p:grpSp>
      <p:sp>
        <p:nvSpPr>
          <p:cNvPr id="25642" name="Rectangle 42"/>
          <p:cNvSpPr>
            <a:spLocks noGrp="1" noChangeArrowheads="1"/>
          </p:cNvSpPr>
          <p:nvPr>
            <p:ph type="title"/>
          </p:nvPr>
        </p:nvSpPr>
        <p:spPr bwMode="auto">
          <a:xfrm>
            <a:off x="457200" y="277813"/>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5643" name="Rectangle 43"/>
          <p:cNvSpPr>
            <a:spLocks noGrp="1" noChangeArrowheads="1"/>
          </p:cNvSpPr>
          <p:nvPr>
            <p:ph type="body" idx="1"/>
          </p:nvPr>
        </p:nvSpPr>
        <p:spPr bwMode="auto">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5644" name="Rectangle 4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effectLst>
                  <a:outerShdw blurRad="38100" dist="38100" dir="2700000" algn="tl">
                    <a:srgbClr val="000000"/>
                  </a:outerShdw>
                </a:effectLst>
                <a:cs typeface="+mn-cs"/>
              </a:defRPr>
            </a:lvl1pPr>
          </a:lstStyle>
          <a:p>
            <a:pPr>
              <a:defRPr/>
            </a:pPr>
            <a:fld id="{4C2FD4AA-1E0B-014E-8756-DB56D2871CB9}" type="datetime1">
              <a:rPr lang="en-US" smtClean="0"/>
              <a:t>11/29/2018</a:t>
            </a:fld>
            <a:endParaRPr lang="en-US"/>
          </a:p>
        </p:txBody>
      </p:sp>
      <p:sp>
        <p:nvSpPr>
          <p:cNvPr id="25645" name="Rectangle 4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effectLst>
                  <a:outerShdw blurRad="38100" dist="38100" dir="2700000" algn="tl">
                    <a:srgbClr val="000000"/>
                  </a:outerShdw>
                </a:effectLst>
                <a:cs typeface="+mn-cs"/>
              </a:defRPr>
            </a:lvl1pPr>
          </a:lstStyle>
          <a:p>
            <a:pPr>
              <a:defRPr/>
            </a:pPr>
            <a:r>
              <a:rPr lang="en-US"/>
              <a:t>Bus 408 - Entrepreneurship (School of Business, UCC - 02/2009)</a:t>
            </a:r>
          </a:p>
        </p:txBody>
      </p:sp>
      <p:sp>
        <p:nvSpPr>
          <p:cNvPr id="25646" name="Rectangle 4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effectLst>
                  <a:outerShdw blurRad="38100" dist="38100" dir="2700000" algn="tl">
                    <a:srgbClr val="000000"/>
                  </a:outerShdw>
                </a:effectLst>
                <a:cs typeface="+mn-cs"/>
              </a:defRPr>
            </a:lvl1pPr>
          </a:lstStyle>
          <a:p>
            <a:pPr>
              <a:defRPr/>
            </a:pPr>
            <a:fld id="{FBCCBEFC-968E-3548-A049-EBB2740F6835}" type="slidenum">
              <a:rPr lang="en-US"/>
              <a:pPr>
                <a:defRPr/>
              </a:pPr>
              <a:t>‹#›</a:t>
            </a:fld>
            <a:endParaRPr lang="en-US"/>
          </a:p>
        </p:txBody>
      </p:sp>
    </p:spTree>
  </p:cSld>
  <p:clrMap bg1="dk2" tx1="lt1" bg2="dk1"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ft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SzPct val="90000"/>
        <a:buFont typeface="Wingdings" charset="0"/>
        <a:buBlip>
          <a:blip r:embed="rId12"/>
        </a:buBlip>
        <a:defRPr sz="3200">
          <a:solidFill>
            <a:schemeClr val="tx1"/>
          </a:solidFill>
          <a:effectLst>
            <a:outerShdw blurRad="38100" dist="38100" dir="2700000" algn="tl">
              <a:srgbClr val="000000"/>
            </a:outerShdw>
          </a:effectLst>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ea typeface="ＭＳ Ｐゴシック" charset="0"/>
        </a:defRPr>
      </a:lvl2pPr>
      <a:lvl3pPr marL="1143000" indent="-228600" algn="l" rtl="0" eaLnBrk="0" fontAlgn="base" hangingPunct="0">
        <a:spcBef>
          <a:spcPct val="20000"/>
        </a:spcBef>
        <a:spcAft>
          <a:spcPct val="0"/>
        </a:spcAft>
        <a:buClr>
          <a:schemeClr val="accent2"/>
        </a:buClr>
        <a:buSzPct val="90000"/>
        <a:buFont typeface="Wingdings" charset="0"/>
        <a:buBlip>
          <a:blip r:embed="rId13"/>
        </a:buBlip>
        <a:defRPr sz="2400">
          <a:solidFill>
            <a:schemeClr val="tx1"/>
          </a:solidFill>
          <a:effectLst>
            <a:outerShdw blurRad="38100" dist="38100" dir="2700000" algn="tl">
              <a:srgbClr val="000000"/>
            </a:outerShdw>
          </a:effectLst>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ea typeface="ＭＳ Ｐゴシック" charset="0"/>
        </a:defRPr>
      </a:lvl4pPr>
      <a:lvl5pPr marL="2057400" indent="-228600" algn="l" rtl="0" eaLnBrk="0" fontAlgn="base" hangingPunct="0">
        <a:spcBef>
          <a:spcPct val="20000"/>
        </a:spcBef>
        <a:spcAft>
          <a:spcPct val="0"/>
        </a:spcAft>
        <a:buClr>
          <a:schemeClr val="folHlink"/>
        </a:buClr>
        <a:buSzPct val="90000"/>
        <a:buFont typeface="Wingdings" charset="0"/>
        <a:buBlip>
          <a:blip r:embed="rId14"/>
        </a:buBlip>
        <a:defRPr sz="2000">
          <a:solidFill>
            <a:schemeClr val="tx1"/>
          </a:solidFill>
          <a:effectLst>
            <a:outerShdw blurRad="38100" dist="38100" dir="2700000" algn="tl">
              <a:srgbClr val="000000"/>
            </a:outerShdw>
          </a:effectLst>
          <a:latin typeface="+mn-lt"/>
          <a:ea typeface="ＭＳ Ｐゴシック" charset="0"/>
        </a:defRPr>
      </a:lvl5pPr>
      <a:lvl6pPr marL="2514600" indent="-228600" algn="l" rtl="0" fontAlgn="base">
        <a:spcBef>
          <a:spcPct val="20000"/>
        </a:spcBef>
        <a:spcAft>
          <a:spcPct val="0"/>
        </a:spcAft>
        <a:buClr>
          <a:schemeClr val="folHlink"/>
        </a:buClr>
        <a:buSzPct val="90000"/>
        <a:buFont typeface="Wingdings" pitchFamily="2" charset="2"/>
        <a:buBlip>
          <a:blip r:embed="rId14"/>
        </a:buBlip>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folHlink"/>
        </a:buClr>
        <a:buSzPct val="90000"/>
        <a:buFont typeface="Wingdings" pitchFamily="2" charset="2"/>
        <a:buBlip>
          <a:blip r:embed="rId14"/>
        </a:buBlip>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folHlink"/>
        </a:buClr>
        <a:buSzPct val="90000"/>
        <a:buFont typeface="Wingdings" pitchFamily="2" charset="2"/>
        <a:buBlip>
          <a:blip r:embed="rId14"/>
        </a:buBlip>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folHlink"/>
        </a:buClr>
        <a:buSzPct val="90000"/>
        <a:buFont typeface="Wingdings" pitchFamily="2" charset="2"/>
        <a:buBlip>
          <a:blip r:embed="rId14"/>
        </a:buBlip>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hyperlink" Target="https://en.wikipedia.org/wiki/Emmanuel_Agyemang-Badu" TargetMode="External"/><Relationship Id="rId13" Type="http://schemas.openxmlformats.org/officeDocument/2006/relationships/hyperlink" Target="https://en.wikipedia.org/wiki/Kofi_Abrefa_Busia" TargetMode="External"/><Relationship Id="rId3" Type="http://schemas.openxmlformats.org/officeDocument/2006/relationships/hyperlink" Target="https://en.wikipedia.org/wiki/Sunyani" TargetMode="External"/><Relationship Id="rId7" Type="http://schemas.openxmlformats.org/officeDocument/2006/relationships/hyperlink" Target="https://en.wikipedia.org/wiki/Afriyie_Acquah" TargetMode="External"/><Relationship Id="rId12" Type="http://schemas.openxmlformats.org/officeDocument/2006/relationships/hyperlink" Target="https://en.wikipedia.org/wiki/Berekum" TargetMode="External"/><Relationship Id="rId2" Type="http://schemas.openxmlformats.org/officeDocument/2006/relationships/hyperlink" Target="https://en.wikipedia.org/wiki/Kevin-Prince_Boateng" TargetMode="External"/><Relationship Id="rId1" Type="http://schemas.openxmlformats.org/officeDocument/2006/relationships/slideLayout" Target="../slideLayouts/slideLayout1.xml"/><Relationship Id="rId6" Type="http://schemas.openxmlformats.org/officeDocument/2006/relationships/hyperlink" Target="https://en.wikipedia.org/wiki/Wenchi" TargetMode="External"/><Relationship Id="rId11" Type="http://schemas.openxmlformats.org/officeDocument/2006/relationships/hyperlink" Target="https://en.wikipedia.org/wiki/Kwadwo_Afari-Gyan" TargetMode="External"/><Relationship Id="rId5" Type="http://schemas.openxmlformats.org/officeDocument/2006/relationships/hyperlink" Target="https://en.wikipedia.org/wiki/James_Kwesi_Appiah" TargetMode="External"/><Relationship Id="rId10" Type="http://schemas.openxmlformats.org/officeDocument/2006/relationships/hyperlink" Target="https://en.wikipedia.org/wiki/Seikwa" TargetMode="External"/><Relationship Id="rId4" Type="http://schemas.openxmlformats.org/officeDocument/2006/relationships/hyperlink" Target="https://en.wikipedia.org/wiki/Asamoah_Gyan" TargetMode="External"/><Relationship Id="rId9" Type="http://schemas.openxmlformats.org/officeDocument/2006/relationships/hyperlink" Target="https://en.wikipedia.org/wiki/John_Paintsi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hyperlink" Target="file:///\\localhost\Users\edwardamarteifio\Desktop\Cassava%20Value%20Chain.pdf"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lstStyle/>
          <a:p>
            <a:r>
              <a:rPr lang="en-US" b="1" dirty="0" smtClean="0"/>
              <a:t>Opportunities</a:t>
            </a:r>
            <a:endParaRPr lang="en-US" b="1" dirty="0"/>
          </a:p>
        </p:txBody>
      </p:sp>
      <p:sp>
        <p:nvSpPr>
          <p:cNvPr id="4" name="Slide Number Placeholder 3"/>
          <p:cNvSpPr>
            <a:spLocks noGrp="1"/>
          </p:cNvSpPr>
          <p:nvPr>
            <p:ph type="sldNum" sz="quarter" idx="12"/>
          </p:nvPr>
        </p:nvSpPr>
        <p:spPr/>
        <p:txBody>
          <a:bodyPr/>
          <a:lstStyle/>
          <a:p>
            <a:pPr>
              <a:defRPr/>
            </a:pPr>
            <a:fld id="{3096568B-B6D5-C444-88D7-F1A57164E075}" type="slidenum">
              <a:rPr lang="en-US" smtClean="0"/>
              <a:pPr>
                <a:defRPr/>
              </a:pPr>
              <a:t>1</a:t>
            </a:fld>
            <a:endParaRPr lang="en-US"/>
          </a:p>
        </p:txBody>
      </p:sp>
    </p:spTree>
    <p:extLst>
      <p:ext uri="{BB962C8B-B14F-4D97-AF65-F5344CB8AC3E}">
        <p14:creationId xmlns:p14="http://schemas.microsoft.com/office/powerpoint/2010/main" val="15816044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Grp="1" noChangeArrowheads="1"/>
          </p:cNvSpPr>
          <p:nvPr>
            <p:ph type="sldNum" sz="quarter" idx="12"/>
          </p:nvPr>
        </p:nvSpPr>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buFont typeface="Wingdings" charset="0"/>
              <a:defRPr sz="2000">
                <a:solidFill>
                  <a:schemeClr val="tx1"/>
                </a:solidFill>
                <a:latin typeface="Arial" charset="0"/>
                <a:ea typeface="ＭＳ Ｐゴシック" charset="0"/>
              </a:defRPr>
            </a:lvl6pPr>
            <a:lvl7pPr eaLnBrk="0" hangingPunct="0">
              <a:buFont typeface="Wingdings" charset="0"/>
              <a:defRPr sz="2000">
                <a:solidFill>
                  <a:schemeClr val="tx1"/>
                </a:solidFill>
                <a:latin typeface="Arial" charset="0"/>
                <a:ea typeface="ＭＳ Ｐゴシック" charset="0"/>
              </a:defRPr>
            </a:lvl7pPr>
            <a:lvl8pPr eaLnBrk="0" hangingPunct="0">
              <a:buFont typeface="Wingdings" charset="0"/>
              <a:defRPr sz="2000">
                <a:solidFill>
                  <a:schemeClr val="tx1"/>
                </a:solidFill>
                <a:latin typeface="Arial" charset="0"/>
                <a:ea typeface="ＭＳ Ｐゴシック" charset="0"/>
              </a:defRPr>
            </a:lvl8pPr>
            <a:lvl9pPr eaLnBrk="0" hangingPunct="0">
              <a:buFont typeface="Wingdings" charset="0"/>
              <a:defRPr sz="2000">
                <a:solidFill>
                  <a:schemeClr val="tx1"/>
                </a:solidFill>
                <a:latin typeface="Arial" charset="0"/>
                <a:ea typeface="ＭＳ Ｐゴシック" charset="0"/>
              </a:defRPr>
            </a:lvl9pPr>
          </a:lstStyle>
          <a:p>
            <a:pPr>
              <a:defRPr/>
            </a:pPr>
            <a:fld id="{D6D5402A-7EA3-154D-AD0B-C283524BDEE3}" type="slidenum">
              <a:rPr lang="en-US" sz="1200" smtClean="0"/>
              <a:pPr>
                <a:defRPr/>
              </a:pPr>
              <a:t>10</a:t>
            </a:fld>
            <a:endParaRPr lang="en-US" sz="1200" smtClean="0"/>
          </a:p>
        </p:txBody>
      </p:sp>
      <p:sp>
        <p:nvSpPr>
          <p:cNvPr id="22531" name="Rectangle 2"/>
          <p:cNvSpPr>
            <a:spLocks noGrp="1" noChangeArrowheads="1"/>
          </p:cNvSpPr>
          <p:nvPr>
            <p:ph type="title"/>
          </p:nvPr>
        </p:nvSpPr>
        <p:spPr>
          <a:noFill/>
          <a:extLst>
            <a:ext uri="{909E8E84-426E-40dd-AFC4-6F175D3DCCD1}">
              <a14:hiddenFill xmlns="" xmlns:a14="http://schemas.microsoft.com/office/drawing/2010/main">
                <a:solidFill>
                  <a:srgbClr val="FFFFFF"/>
                </a:solidFill>
              </a14:hiddenFill>
            </a:ext>
          </a:extLst>
        </p:spPr>
        <p:txBody>
          <a:bodyPr/>
          <a:lstStyle/>
          <a:p>
            <a:r>
              <a:rPr lang="de-DE">
                <a:effectLst/>
                <a:latin typeface="Arial" charset="0"/>
              </a:rPr>
              <a:t>Sources of Business Ideas</a:t>
            </a:r>
            <a:endParaRPr lang="en-US">
              <a:effectLst/>
              <a:latin typeface="Arial" charset="0"/>
            </a:endParaRPr>
          </a:p>
        </p:txBody>
      </p:sp>
      <p:sp>
        <p:nvSpPr>
          <p:cNvPr id="22532"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Lst>
        </p:spPr>
        <p:txBody>
          <a:bodyPr/>
          <a:lstStyle/>
          <a:p>
            <a:pPr marL="609600" indent="-609600">
              <a:buFont typeface="Wingdings" charset="0"/>
              <a:buAutoNum type="arabicPeriod"/>
            </a:pPr>
            <a:r>
              <a:rPr lang="de-DE" sz="4000">
                <a:effectLst/>
                <a:latin typeface="Arial" charset="0"/>
              </a:rPr>
              <a:t>Existing businesses</a:t>
            </a:r>
          </a:p>
          <a:p>
            <a:pPr marL="609600" indent="-609600">
              <a:buFont typeface="Wingdings" charset="0"/>
              <a:buAutoNum type="arabicPeriod"/>
            </a:pPr>
            <a:r>
              <a:rPr lang="de-DE" sz="4000">
                <a:effectLst/>
                <a:latin typeface="Arial" charset="0"/>
              </a:rPr>
              <a:t>Franchises</a:t>
            </a:r>
          </a:p>
          <a:p>
            <a:pPr marL="609600" indent="-609600">
              <a:buFont typeface="Wingdings" charset="0"/>
              <a:buAutoNum type="arabicPeriod"/>
            </a:pPr>
            <a:r>
              <a:rPr lang="de-DE" sz="4000">
                <a:effectLst/>
                <a:latin typeface="Arial" charset="0"/>
              </a:rPr>
              <a:t>Corporations</a:t>
            </a:r>
          </a:p>
          <a:p>
            <a:pPr marL="609600" indent="-609600">
              <a:buFont typeface="Wingdings" charset="0"/>
              <a:buAutoNum type="arabicPeriod"/>
            </a:pPr>
            <a:r>
              <a:rPr lang="de-DE" sz="4000">
                <a:effectLst/>
                <a:latin typeface="Arial" charset="0"/>
              </a:rPr>
              <a:t>Customers</a:t>
            </a:r>
          </a:p>
          <a:p>
            <a:pPr marL="609600" indent="-609600">
              <a:buFont typeface="Wingdings" charset="0"/>
              <a:buAutoNum type="arabicPeriod"/>
            </a:pPr>
            <a:r>
              <a:rPr lang="de-DE" sz="4000">
                <a:effectLst/>
                <a:latin typeface="Arial" charset="0"/>
              </a:rPr>
              <a:t>Competitors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Grp="1" noChangeArrowheads="1"/>
          </p:cNvSpPr>
          <p:nvPr>
            <p:ph type="sldNum" sz="quarter" idx="12"/>
          </p:nvPr>
        </p:nvSpPr>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buFont typeface="Wingdings" charset="0"/>
              <a:defRPr sz="2000">
                <a:solidFill>
                  <a:schemeClr val="tx1"/>
                </a:solidFill>
                <a:latin typeface="Arial" charset="0"/>
                <a:ea typeface="ＭＳ Ｐゴシック" charset="0"/>
              </a:defRPr>
            </a:lvl6pPr>
            <a:lvl7pPr eaLnBrk="0" hangingPunct="0">
              <a:buFont typeface="Wingdings" charset="0"/>
              <a:defRPr sz="2000">
                <a:solidFill>
                  <a:schemeClr val="tx1"/>
                </a:solidFill>
                <a:latin typeface="Arial" charset="0"/>
                <a:ea typeface="ＭＳ Ｐゴシック" charset="0"/>
              </a:defRPr>
            </a:lvl7pPr>
            <a:lvl8pPr eaLnBrk="0" hangingPunct="0">
              <a:buFont typeface="Wingdings" charset="0"/>
              <a:defRPr sz="2000">
                <a:solidFill>
                  <a:schemeClr val="tx1"/>
                </a:solidFill>
                <a:latin typeface="Arial" charset="0"/>
                <a:ea typeface="ＭＳ Ｐゴシック" charset="0"/>
              </a:defRPr>
            </a:lvl8pPr>
            <a:lvl9pPr eaLnBrk="0" hangingPunct="0">
              <a:buFont typeface="Wingdings" charset="0"/>
              <a:defRPr sz="2000">
                <a:solidFill>
                  <a:schemeClr val="tx1"/>
                </a:solidFill>
                <a:latin typeface="Arial" charset="0"/>
                <a:ea typeface="ＭＳ Ｐゴシック" charset="0"/>
              </a:defRPr>
            </a:lvl9pPr>
          </a:lstStyle>
          <a:p>
            <a:pPr>
              <a:defRPr/>
            </a:pPr>
            <a:fld id="{7A8CC259-C340-8A4B-9C91-BE6376A757ED}" type="slidenum">
              <a:rPr lang="en-US" sz="1200" smtClean="0"/>
              <a:pPr>
                <a:defRPr/>
              </a:pPr>
              <a:t>11</a:t>
            </a:fld>
            <a:endParaRPr lang="en-US" sz="1200" smtClean="0"/>
          </a:p>
        </p:txBody>
      </p:sp>
      <p:sp>
        <p:nvSpPr>
          <p:cNvPr id="24579" name="Rectangle 2"/>
          <p:cNvSpPr>
            <a:spLocks noGrp="1" noChangeArrowheads="1"/>
          </p:cNvSpPr>
          <p:nvPr>
            <p:ph type="title"/>
          </p:nvPr>
        </p:nvSpPr>
        <p:spPr>
          <a:noFill/>
          <a:extLst>
            <a:ext uri="{909E8E84-426E-40dd-AFC4-6F175D3DCCD1}">
              <a14:hiddenFill xmlns="" xmlns:a14="http://schemas.microsoft.com/office/drawing/2010/main">
                <a:solidFill>
                  <a:srgbClr val="FFFFFF"/>
                </a:solidFill>
              </a14:hiddenFill>
            </a:ext>
          </a:extLst>
        </p:spPr>
        <p:txBody>
          <a:bodyPr/>
          <a:lstStyle/>
          <a:p>
            <a:r>
              <a:rPr lang="de-DE">
                <a:effectLst/>
                <a:latin typeface="Arial" charset="0"/>
              </a:rPr>
              <a:t>Sources of Business Ideas</a:t>
            </a:r>
            <a:endParaRPr lang="en-US">
              <a:effectLst/>
              <a:latin typeface="Arial" charset="0"/>
            </a:endParaRPr>
          </a:p>
        </p:txBody>
      </p:sp>
      <p:sp>
        <p:nvSpPr>
          <p:cNvPr id="24580"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Lst>
        </p:spPr>
        <p:txBody>
          <a:bodyPr/>
          <a:lstStyle/>
          <a:p>
            <a:pPr marL="609600" indent="-609600">
              <a:buFont typeface="Wingdings" charset="0"/>
              <a:buAutoNum type="arabicPeriod" startAt="6"/>
            </a:pPr>
            <a:r>
              <a:rPr lang="de-DE" sz="4000">
                <a:effectLst/>
                <a:latin typeface="Arial" charset="0"/>
              </a:rPr>
              <a:t>Distributors, wholesalers, retailers</a:t>
            </a:r>
          </a:p>
          <a:p>
            <a:pPr marL="609600" indent="-609600">
              <a:buFont typeface="Wingdings" charset="0"/>
              <a:buAutoNum type="arabicPeriod" startAt="6"/>
            </a:pPr>
            <a:r>
              <a:rPr lang="de-DE" sz="4000">
                <a:effectLst/>
                <a:latin typeface="Arial" charset="0"/>
              </a:rPr>
              <a:t>Networking</a:t>
            </a:r>
          </a:p>
          <a:p>
            <a:pPr marL="609600" indent="-609600">
              <a:buFont typeface="Wingdings" charset="0"/>
              <a:buAutoNum type="arabicPeriod" startAt="6"/>
            </a:pPr>
            <a:r>
              <a:rPr lang="de-DE" sz="4000">
                <a:effectLst/>
                <a:latin typeface="Arial" charset="0"/>
              </a:rPr>
              <a:t>Consulting</a:t>
            </a:r>
          </a:p>
          <a:p>
            <a:pPr marL="609600" indent="-609600">
              <a:buFont typeface="Wingdings" charset="0"/>
              <a:buAutoNum type="arabicPeriod" startAt="6"/>
            </a:pPr>
            <a:r>
              <a:rPr lang="de-DE" sz="4000">
                <a:effectLst/>
                <a:latin typeface="Arial" charset="0"/>
              </a:rPr>
              <a:t>Former employees</a:t>
            </a:r>
            <a:endParaRPr lang="en-US" sz="4000">
              <a:effectLst/>
              <a:latin typeface="Arial"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Grp="1" noChangeArrowheads="1"/>
          </p:cNvSpPr>
          <p:nvPr>
            <p:ph type="sldNum" sz="quarter" idx="12"/>
          </p:nvPr>
        </p:nvSpPr>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buFont typeface="Wingdings" charset="0"/>
              <a:defRPr sz="2000">
                <a:solidFill>
                  <a:schemeClr val="tx1"/>
                </a:solidFill>
                <a:latin typeface="Arial" charset="0"/>
                <a:ea typeface="ＭＳ Ｐゴシック" charset="0"/>
              </a:defRPr>
            </a:lvl6pPr>
            <a:lvl7pPr eaLnBrk="0" hangingPunct="0">
              <a:buFont typeface="Wingdings" charset="0"/>
              <a:defRPr sz="2000">
                <a:solidFill>
                  <a:schemeClr val="tx1"/>
                </a:solidFill>
                <a:latin typeface="Arial" charset="0"/>
                <a:ea typeface="ＭＳ Ｐゴシック" charset="0"/>
              </a:defRPr>
            </a:lvl7pPr>
            <a:lvl8pPr eaLnBrk="0" hangingPunct="0">
              <a:buFont typeface="Wingdings" charset="0"/>
              <a:defRPr sz="2000">
                <a:solidFill>
                  <a:schemeClr val="tx1"/>
                </a:solidFill>
                <a:latin typeface="Arial" charset="0"/>
                <a:ea typeface="ＭＳ Ｐゴシック" charset="0"/>
              </a:defRPr>
            </a:lvl8pPr>
            <a:lvl9pPr eaLnBrk="0" hangingPunct="0">
              <a:buFont typeface="Wingdings" charset="0"/>
              <a:defRPr sz="2000">
                <a:solidFill>
                  <a:schemeClr val="tx1"/>
                </a:solidFill>
                <a:latin typeface="Arial" charset="0"/>
                <a:ea typeface="ＭＳ Ｐゴシック" charset="0"/>
              </a:defRPr>
            </a:lvl9pPr>
          </a:lstStyle>
          <a:p>
            <a:pPr>
              <a:defRPr/>
            </a:pPr>
            <a:fld id="{72172528-3E08-2849-835E-CD8BE300710E}" type="slidenum">
              <a:rPr lang="en-US" sz="1200" smtClean="0"/>
              <a:pPr>
                <a:defRPr/>
              </a:pPr>
              <a:t>12</a:t>
            </a:fld>
            <a:endParaRPr lang="en-US" sz="1200" smtClean="0"/>
          </a:p>
        </p:txBody>
      </p:sp>
      <p:sp>
        <p:nvSpPr>
          <p:cNvPr id="26627" name="Rectangle 2"/>
          <p:cNvSpPr>
            <a:spLocks noGrp="1" noChangeArrowheads="1"/>
          </p:cNvSpPr>
          <p:nvPr>
            <p:ph type="title"/>
          </p:nvPr>
        </p:nvSpPr>
        <p:spPr>
          <a:noFill/>
          <a:extLst>
            <a:ext uri="{909E8E84-426E-40dd-AFC4-6F175D3DCCD1}">
              <a14:hiddenFill xmlns="" xmlns:a14="http://schemas.microsoft.com/office/drawing/2010/main">
                <a:solidFill>
                  <a:srgbClr val="FFFFFF"/>
                </a:solidFill>
              </a14:hiddenFill>
            </a:ext>
          </a:extLst>
        </p:spPr>
        <p:txBody>
          <a:bodyPr/>
          <a:lstStyle/>
          <a:p>
            <a:r>
              <a:rPr lang="en-US" sz="4000" dirty="0">
                <a:effectLst/>
                <a:latin typeface="Arial" charset="0"/>
              </a:rPr>
              <a:t>Developing Successful Business </a:t>
            </a:r>
          </a:p>
        </p:txBody>
      </p:sp>
      <p:sp>
        <p:nvSpPr>
          <p:cNvPr id="26628"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Lst>
        </p:spPr>
        <p:txBody>
          <a:bodyPr/>
          <a:lstStyle/>
          <a:p>
            <a:r>
              <a:rPr lang="de-DE" sz="4000" dirty="0" err="1">
                <a:effectLst/>
                <a:latin typeface="Arial" charset="0"/>
              </a:rPr>
              <a:t>Opportunity</a:t>
            </a:r>
            <a:r>
              <a:rPr lang="de-DE" sz="4000" dirty="0">
                <a:effectLst/>
                <a:latin typeface="Arial" charset="0"/>
              </a:rPr>
              <a:t> </a:t>
            </a:r>
            <a:r>
              <a:rPr lang="de-DE" sz="4000" dirty="0" err="1">
                <a:effectLst/>
                <a:latin typeface="Arial" charset="0"/>
              </a:rPr>
              <a:t>recognition</a:t>
            </a:r>
            <a:endParaRPr lang="de-DE" sz="4000" dirty="0">
              <a:effectLst/>
              <a:latin typeface="Arial" charset="0"/>
            </a:endParaRPr>
          </a:p>
          <a:p>
            <a:r>
              <a:rPr lang="de-DE" sz="4000" dirty="0">
                <a:effectLst/>
                <a:latin typeface="Arial" charset="0"/>
              </a:rPr>
              <a:t>Market </a:t>
            </a:r>
            <a:r>
              <a:rPr lang="de-DE" sz="4000" dirty="0" err="1">
                <a:effectLst/>
                <a:latin typeface="Arial" charset="0"/>
              </a:rPr>
              <a:t>assessment</a:t>
            </a:r>
            <a:r>
              <a:rPr lang="de-DE" sz="4000" dirty="0">
                <a:effectLst/>
                <a:latin typeface="Arial" charset="0"/>
              </a:rPr>
              <a:t>/</a:t>
            </a:r>
            <a:r>
              <a:rPr lang="de-DE" sz="4000" dirty="0" err="1">
                <a:effectLst/>
                <a:latin typeface="Arial" charset="0"/>
              </a:rPr>
              <a:t>feasibility</a:t>
            </a:r>
            <a:r>
              <a:rPr lang="de-DE" sz="4000" dirty="0">
                <a:effectLst/>
                <a:latin typeface="Arial" charset="0"/>
              </a:rPr>
              <a:t> </a:t>
            </a:r>
            <a:r>
              <a:rPr lang="de-DE" sz="4000" dirty="0" err="1">
                <a:effectLst/>
                <a:latin typeface="Arial" charset="0"/>
              </a:rPr>
              <a:t>analysis</a:t>
            </a:r>
            <a:endParaRPr lang="de-DE" sz="4000" dirty="0">
              <a:effectLst/>
              <a:latin typeface="Arial" charset="0"/>
            </a:endParaRPr>
          </a:p>
          <a:p>
            <a:r>
              <a:rPr lang="de-DE" sz="4000" dirty="0" err="1" smtClean="0">
                <a:effectLst/>
                <a:latin typeface="Arial" charset="0"/>
              </a:rPr>
              <a:t>Conducting</a:t>
            </a:r>
            <a:r>
              <a:rPr lang="de-DE" sz="4000" dirty="0" smtClean="0">
                <a:effectLst/>
                <a:latin typeface="Arial" charset="0"/>
              </a:rPr>
              <a:t> </a:t>
            </a:r>
            <a:r>
              <a:rPr lang="de-DE" sz="4000" dirty="0" err="1" smtClean="0">
                <a:effectLst/>
                <a:latin typeface="Arial" charset="0"/>
              </a:rPr>
              <a:t>industry</a:t>
            </a:r>
            <a:r>
              <a:rPr lang="de-DE" sz="4000" dirty="0" smtClean="0">
                <a:effectLst/>
                <a:latin typeface="Arial" charset="0"/>
              </a:rPr>
              <a:t> </a:t>
            </a:r>
            <a:r>
              <a:rPr lang="de-DE" sz="4000" dirty="0" err="1" smtClean="0">
                <a:effectLst/>
                <a:latin typeface="Arial" charset="0"/>
              </a:rPr>
              <a:t>analysis</a:t>
            </a:r>
            <a:endParaRPr lang="de-DE" sz="4000" dirty="0" smtClean="0">
              <a:effectLst/>
              <a:latin typeface="Arial" charset="0"/>
            </a:endParaRPr>
          </a:p>
          <a:p>
            <a:r>
              <a:rPr lang="de-DE" sz="4000" dirty="0">
                <a:effectLst/>
                <a:latin typeface="Arial" charset="0"/>
              </a:rPr>
              <a:t>Writing a </a:t>
            </a:r>
            <a:r>
              <a:rPr lang="de-DE" sz="4000" dirty="0" err="1">
                <a:effectLst/>
                <a:latin typeface="Arial" charset="0"/>
              </a:rPr>
              <a:t>business</a:t>
            </a:r>
            <a:r>
              <a:rPr lang="de-DE" sz="4000" dirty="0">
                <a:effectLst/>
                <a:latin typeface="Arial" charset="0"/>
              </a:rPr>
              <a:t> </a:t>
            </a:r>
            <a:r>
              <a:rPr lang="de-DE" sz="4000" dirty="0" smtClean="0">
                <a:effectLst/>
                <a:latin typeface="Arial" charset="0"/>
              </a:rPr>
              <a:t>plan</a:t>
            </a:r>
          </a:p>
          <a:p>
            <a:r>
              <a:rPr lang="de-DE" sz="4000" dirty="0" err="1" smtClean="0">
                <a:effectLst/>
                <a:latin typeface="Arial" charset="0"/>
              </a:rPr>
              <a:t>Developing</a:t>
            </a:r>
            <a:r>
              <a:rPr lang="de-DE" sz="4000" dirty="0" smtClean="0">
                <a:effectLst/>
                <a:latin typeface="Arial" charset="0"/>
              </a:rPr>
              <a:t> </a:t>
            </a:r>
            <a:r>
              <a:rPr lang="de-DE" sz="4000" dirty="0">
                <a:effectLst/>
                <a:latin typeface="Arial" charset="0"/>
              </a:rPr>
              <a:t>a </a:t>
            </a:r>
            <a:r>
              <a:rPr lang="de-DE" sz="4000" dirty="0" err="1">
                <a:effectLst/>
                <a:latin typeface="Arial" charset="0"/>
              </a:rPr>
              <a:t>business</a:t>
            </a:r>
            <a:r>
              <a:rPr lang="de-DE" sz="4000" dirty="0">
                <a:effectLst/>
                <a:latin typeface="Arial" charset="0"/>
              </a:rPr>
              <a:t> </a:t>
            </a:r>
            <a:r>
              <a:rPr lang="de-DE" sz="4000" dirty="0" err="1">
                <a:effectLst/>
                <a:latin typeface="Arial" charset="0"/>
              </a:rPr>
              <a:t>model</a:t>
            </a:r>
            <a:endParaRPr lang="en-US" sz="4000" dirty="0">
              <a:effectLst/>
              <a:latin typeface="Arial"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Grp="1" noChangeArrowheads="1"/>
          </p:cNvSpPr>
          <p:nvPr>
            <p:ph type="sldNum" sz="quarter" idx="12"/>
          </p:nvPr>
        </p:nvSpPr>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buFont typeface="Wingdings" charset="0"/>
              <a:defRPr sz="2000">
                <a:solidFill>
                  <a:schemeClr val="tx1"/>
                </a:solidFill>
                <a:latin typeface="Arial" charset="0"/>
                <a:ea typeface="ＭＳ Ｐゴシック" charset="0"/>
              </a:defRPr>
            </a:lvl6pPr>
            <a:lvl7pPr eaLnBrk="0" hangingPunct="0">
              <a:buFont typeface="Wingdings" charset="0"/>
              <a:defRPr sz="2000">
                <a:solidFill>
                  <a:schemeClr val="tx1"/>
                </a:solidFill>
                <a:latin typeface="Arial" charset="0"/>
                <a:ea typeface="ＭＳ Ｐゴシック" charset="0"/>
              </a:defRPr>
            </a:lvl7pPr>
            <a:lvl8pPr eaLnBrk="0" hangingPunct="0">
              <a:buFont typeface="Wingdings" charset="0"/>
              <a:defRPr sz="2000">
                <a:solidFill>
                  <a:schemeClr val="tx1"/>
                </a:solidFill>
                <a:latin typeface="Arial" charset="0"/>
                <a:ea typeface="ＭＳ Ｐゴシック" charset="0"/>
              </a:defRPr>
            </a:lvl8pPr>
            <a:lvl9pPr eaLnBrk="0" hangingPunct="0">
              <a:buFont typeface="Wingdings" charset="0"/>
              <a:defRPr sz="2000">
                <a:solidFill>
                  <a:schemeClr val="tx1"/>
                </a:solidFill>
                <a:latin typeface="Arial" charset="0"/>
                <a:ea typeface="ＭＳ Ｐゴシック" charset="0"/>
              </a:defRPr>
            </a:lvl9pPr>
          </a:lstStyle>
          <a:p>
            <a:pPr>
              <a:defRPr/>
            </a:pPr>
            <a:fld id="{870C4DA6-1B90-6244-BB78-AEF89ACB8257}" type="slidenum">
              <a:rPr lang="en-US" sz="1200" smtClean="0"/>
              <a:pPr>
                <a:defRPr/>
              </a:pPr>
              <a:t>13</a:t>
            </a:fld>
            <a:endParaRPr lang="en-US" sz="1200" smtClean="0"/>
          </a:p>
        </p:txBody>
      </p:sp>
      <p:sp>
        <p:nvSpPr>
          <p:cNvPr id="28675" name="Rectangle 2"/>
          <p:cNvSpPr>
            <a:spLocks noGrp="1" noChangeArrowheads="1"/>
          </p:cNvSpPr>
          <p:nvPr>
            <p:ph type="title"/>
          </p:nvPr>
        </p:nvSpPr>
        <p:spPr>
          <a:noFill/>
          <a:extLst>
            <a:ext uri="{909E8E84-426E-40dd-AFC4-6F175D3DCCD1}">
              <a14:hiddenFill xmlns="" xmlns:a14="http://schemas.microsoft.com/office/drawing/2010/main">
                <a:solidFill>
                  <a:srgbClr val="FFFFFF"/>
                </a:solidFill>
              </a14:hiddenFill>
            </a:ext>
          </a:extLst>
        </p:spPr>
        <p:txBody>
          <a:bodyPr/>
          <a:lstStyle/>
          <a:p>
            <a:r>
              <a:rPr lang="de-DE">
                <a:effectLst/>
                <a:latin typeface="Arial" charset="0"/>
              </a:rPr>
              <a:t>What is an Opportunity?</a:t>
            </a:r>
            <a:endParaRPr lang="en-US">
              <a:effectLst/>
              <a:latin typeface="Arial" charset="0"/>
            </a:endParaRPr>
          </a:p>
        </p:txBody>
      </p:sp>
      <p:sp>
        <p:nvSpPr>
          <p:cNvPr id="28676" name="Rectangle 3"/>
          <p:cNvSpPr>
            <a:spLocks noGrp="1" noChangeArrowheads="1"/>
          </p:cNvSpPr>
          <p:nvPr>
            <p:ph type="body" idx="1"/>
          </p:nvPr>
        </p:nvSpPr>
        <p:spPr>
          <a:xfrm>
            <a:off x="457200" y="1600200"/>
            <a:ext cx="8229600" cy="5486400"/>
          </a:xfrm>
          <a:noFill/>
          <a:extLst>
            <a:ext uri="{909E8E84-426E-40dd-AFC4-6F175D3DCCD1}">
              <a14:hiddenFill xmlns="" xmlns:a14="http://schemas.microsoft.com/office/drawing/2010/main">
                <a:solidFill>
                  <a:srgbClr val="FFFFFF"/>
                </a:solidFill>
              </a14:hiddenFill>
            </a:ext>
          </a:extLst>
        </p:spPr>
        <p:txBody>
          <a:bodyPr/>
          <a:lstStyle/>
          <a:p>
            <a:pPr algn="just"/>
            <a:r>
              <a:rPr lang="de-DE" dirty="0">
                <a:effectLst/>
                <a:latin typeface="Arial" charset="0"/>
              </a:rPr>
              <a:t>A </a:t>
            </a:r>
            <a:r>
              <a:rPr lang="de-DE" dirty="0" err="1">
                <a:effectLst/>
                <a:latin typeface="Arial" charset="0"/>
              </a:rPr>
              <a:t>favourable</a:t>
            </a:r>
            <a:r>
              <a:rPr lang="de-DE" dirty="0">
                <a:effectLst/>
                <a:latin typeface="Arial" charset="0"/>
              </a:rPr>
              <a:t> </a:t>
            </a:r>
            <a:r>
              <a:rPr lang="de-DE" dirty="0" err="1">
                <a:effectLst/>
                <a:latin typeface="Arial" charset="0"/>
              </a:rPr>
              <a:t>set</a:t>
            </a:r>
            <a:r>
              <a:rPr lang="de-DE" dirty="0">
                <a:effectLst/>
                <a:latin typeface="Arial" charset="0"/>
              </a:rPr>
              <a:t> </a:t>
            </a:r>
            <a:r>
              <a:rPr lang="de-DE" dirty="0" err="1">
                <a:effectLst/>
                <a:latin typeface="Arial" charset="0"/>
              </a:rPr>
              <a:t>of</a:t>
            </a:r>
            <a:r>
              <a:rPr lang="de-DE" dirty="0">
                <a:effectLst/>
                <a:latin typeface="Arial" charset="0"/>
              </a:rPr>
              <a:t> </a:t>
            </a:r>
            <a:r>
              <a:rPr lang="de-DE" dirty="0" err="1">
                <a:effectLst/>
                <a:latin typeface="Arial" charset="0"/>
              </a:rPr>
              <a:t>circumstances</a:t>
            </a:r>
            <a:r>
              <a:rPr lang="de-DE" dirty="0">
                <a:effectLst/>
                <a:latin typeface="Arial" charset="0"/>
              </a:rPr>
              <a:t> </a:t>
            </a:r>
            <a:r>
              <a:rPr lang="de-DE" dirty="0" err="1">
                <a:effectLst/>
                <a:latin typeface="Arial" charset="0"/>
              </a:rPr>
              <a:t>that</a:t>
            </a:r>
            <a:r>
              <a:rPr lang="de-DE" dirty="0">
                <a:effectLst/>
                <a:latin typeface="Arial" charset="0"/>
              </a:rPr>
              <a:t> </a:t>
            </a:r>
            <a:r>
              <a:rPr lang="de-DE" dirty="0" err="1">
                <a:effectLst/>
                <a:latin typeface="Arial" charset="0"/>
              </a:rPr>
              <a:t>creates</a:t>
            </a:r>
            <a:r>
              <a:rPr lang="de-DE" dirty="0">
                <a:effectLst/>
                <a:latin typeface="Arial" charset="0"/>
              </a:rPr>
              <a:t> a </a:t>
            </a:r>
            <a:r>
              <a:rPr lang="de-DE" dirty="0" err="1">
                <a:effectLst/>
                <a:latin typeface="Arial" charset="0"/>
              </a:rPr>
              <a:t>need</a:t>
            </a:r>
            <a:r>
              <a:rPr lang="de-DE" dirty="0">
                <a:effectLst/>
                <a:latin typeface="Arial" charset="0"/>
              </a:rPr>
              <a:t> </a:t>
            </a:r>
            <a:r>
              <a:rPr lang="de-DE" dirty="0" err="1">
                <a:effectLst/>
                <a:latin typeface="Arial" charset="0"/>
              </a:rPr>
              <a:t>for</a:t>
            </a:r>
            <a:r>
              <a:rPr lang="de-DE" dirty="0">
                <a:effectLst/>
                <a:latin typeface="Arial" charset="0"/>
              </a:rPr>
              <a:t> a </a:t>
            </a:r>
            <a:r>
              <a:rPr lang="de-DE" dirty="0" err="1">
                <a:effectLst/>
                <a:latin typeface="Arial" charset="0"/>
              </a:rPr>
              <a:t>new</a:t>
            </a:r>
            <a:r>
              <a:rPr lang="de-DE" dirty="0">
                <a:effectLst/>
                <a:latin typeface="Arial" charset="0"/>
              </a:rPr>
              <a:t> </a:t>
            </a:r>
            <a:r>
              <a:rPr lang="de-DE" dirty="0" err="1">
                <a:effectLst/>
                <a:latin typeface="Arial" charset="0"/>
              </a:rPr>
              <a:t>product</a:t>
            </a:r>
            <a:r>
              <a:rPr lang="de-DE" dirty="0">
                <a:effectLst/>
                <a:latin typeface="Arial" charset="0"/>
              </a:rPr>
              <a:t>, </a:t>
            </a:r>
            <a:r>
              <a:rPr lang="de-DE" dirty="0" err="1">
                <a:effectLst/>
                <a:latin typeface="Arial" charset="0"/>
              </a:rPr>
              <a:t>service</a:t>
            </a:r>
            <a:r>
              <a:rPr lang="de-DE" dirty="0">
                <a:effectLst/>
                <a:latin typeface="Arial" charset="0"/>
              </a:rPr>
              <a:t>, </a:t>
            </a:r>
            <a:r>
              <a:rPr lang="de-DE" dirty="0" err="1">
                <a:effectLst/>
                <a:latin typeface="Arial" charset="0"/>
              </a:rPr>
              <a:t>or</a:t>
            </a:r>
            <a:r>
              <a:rPr lang="de-DE" dirty="0">
                <a:effectLst/>
                <a:latin typeface="Arial" charset="0"/>
              </a:rPr>
              <a:t> </a:t>
            </a:r>
            <a:r>
              <a:rPr lang="de-DE" dirty="0" err="1">
                <a:effectLst/>
                <a:latin typeface="Arial" charset="0"/>
              </a:rPr>
              <a:t>business</a:t>
            </a:r>
            <a:r>
              <a:rPr lang="de-DE" dirty="0">
                <a:effectLst/>
                <a:latin typeface="Arial" charset="0"/>
              </a:rPr>
              <a:t> (Barringer &amp; </a:t>
            </a:r>
            <a:r>
              <a:rPr lang="de-DE" dirty="0" err="1">
                <a:effectLst/>
                <a:latin typeface="Arial" charset="0"/>
              </a:rPr>
              <a:t>Ireland</a:t>
            </a:r>
            <a:r>
              <a:rPr lang="de-DE" dirty="0">
                <a:effectLst/>
                <a:latin typeface="Arial" charset="0"/>
              </a:rPr>
              <a:t>, 2008).</a:t>
            </a:r>
          </a:p>
          <a:p>
            <a:pPr algn="just"/>
            <a:r>
              <a:rPr lang="de-DE" dirty="0" err="1">
                <a:effectLst/>
                <a:latin typeface="Arial" charset="0"/>
              </a:rPr>
              <a:t>Anything</a:t>
            </a:r>
            <a:r>
              <a:rPr lang="de-DE" dirty="0">
                <a:effectLst/>
                <a:latin typeface="Arial" charset="0"/>
              </a:rPr>
              <a:t> </a:t>
            </a:r>
            <a:r>
              <a:rPr lang="de-DE" dirty="0" err="1">
                <a:effectLst/>
                <a:latin typeface="Arial" charset="0"/>
              </a:rPr>
              <a:t>that</a:t>
            </a:r>
            <a:r>
              <a:rPr lang="de-DE" dirty="0">
                <a:effectLst/>
                <a:latin typeface="Arial" charset="0"/>
              </a:rPr>
              <a:t> </a:t>
            </a:r>
            <a:r>
              <a:rPr lang="de-DE" dirty="0" err="1">
                <a:effectLst/>
                <a:latin typeface="Arial" charset="0"/>
              </a:rPr>
              <a:t>has</a:t>
            </a:r>
            <a:r>
              <a:rPr lang="de-DE" dirty="0">
                <a:effectLst/>
                <a:latin typeface="Arial" charset="0"/>
              </a:rPr>
              <a:t> </a:t>
            </a:r>
            <a:r>
              <a:rPr lang="de-DE" dirty="0" err="1">
                <a:effectLst/>
                <a:latin typeface="Arial" charset="0"/>
              </a:rPr>
              <a:t>value</a:t>
            </a:r>
            <a:r>
              <a:rPr lang="de-DE" dirty="0">
                <a:effectLst/>
                <a:latin typeface="Arial" charset="0"/>
              </a:rPr>
              <a:t> </a:t>
            </a:r>
            <a:r>
              <a:rPr lang="de-DE" dirty="0" err="1">
                <a:effectLst/>
                <a:latin typeface="Arial" charset="0"/>
              </a:rPr>
              <a:t>and</a:t>
            </a:r>
            <a:r>
              <a:rPr lang="de-DE" dirty="0">
                <a:effectLst/>
                <a:latin typeface="Arial" charset="0"/>
              </a:rPr>
              <a:t> </a:t>
            </a:r>
            <a:r>
              <a:rPr lang="de-DE" dirty="0" err="1">
                <a:effectLst/>
                <a:latin typeface="Arial" charset="0"/>
              </a:rPr>
              <a:t>is</a:t>
            </a:r>
            <a:r>
              <a:rPr lang="de-DE" dirty="0">
                <a:effectLst/>
                <a:latin typeface="Arial" charset="0"/>
              </a:rPr>
              <a:t> </a:t>
            </a:r>
            <a:r>
              <a:rPr lang="de-DE" dirty="0" err="1">
                <a:effectLst/>
                <a:latin typeface="Arial" charset="0"/>
              </a:rPr>
              <a:t>anchored</a:t>
            </a:r>
            <a:r>
              <a:rPr lang="de-DE" dirty="0">
                <a:effectLst/>
                <a:latin typeface="Arial" charset="0"/>
              </a:rPr>
              <a:t> in a </a:t>
            </a:r>
            <a:r>
              <a:rPr lang="de-DE" dirty="0" err="1">
                <a:effectLst/>
                <a:latin typeface="Arial" charset="0"/>
              </a:rPr>
              <a:t>product</a:t>
            </a:r>
            <a:r>
              <a:rPr lang="de-DE" dirty="0">
                <a:effectLst/>
                <a:latin typeface="Arial" charset="0"/>
              </a:rPr>
              <a:t> </a:t>
            </a:r>
            <a:r>
              <a:rPr lang="de-DE" dirty="0" err="1">
                <a:effectLst/>
                <a:latin typeface="Arial" charset="0"/>
              </a:rPr>
              <a:t>or</a:t>
            </a:r>
            <a:r>
              <a:rPr lang="de-DE" dirty="0">
                <a:effectLst/>
                <a:latin typeface="Arial" charset="0"/>
              </a:rPr>
              <a:t> </a:t>
            </a:r>
            <a:r>
              <a:rPr lang="de-DE" dirty="0" err="1">
                <a:effectLst/>
                <a:latin typeface="Arial" charset="0"/>
              </a:rPr>
              <a:t>service</a:t>
            </a:r>
            <a:r>
              <a:rPr lang="de-DE" dirty="0">
                <a:effectLst/>
                <a:latin typeface="Arial" charset="0"/>
              </a:rPr>
              <a:t> </a:t>
            </a:r>
            <a:r>
              <a:rPr lang="de-DE" dirty="0" err="1">
                <a:effectLst/>
                <a:latin typeface="Arial" charset="0"/>
              </a:rPr>
              <a:t>that</a:t>
            </a:r>
            <a:r>
              <a:rPr lang="de-DE" dirty="0">
                <a:effectLst/>
                <a:latin typeface="Arial" charset="0"/>
              </a:rPr>
              <a:t> </a:t>
            </a:r>
            <a:r>
              <a:rPr lang="de-DE" dirty="0" err="1">
                <a:effectLst/>
                <a:latin typeface="Arial" charset="0"/>
              </a:rPr>
              <a:t>adds</a:t>
            </a:r>
            <a:r>
              <a:rPr lang="de-DE" dirty="0">
                <a:effectLst/>
                <a:latin typeface="Arial" charset="0"/>
              </a:rPr>
              <a:t> </a:t>
            </a:r>
            <a:r>
              <a:rPr lang="de-DE" dirty="0" err="1">
                <a:effectLst/>
                <a:latin typeface="Arial" charset="0"/>
              </a:rPr>
              <a:t>value</a:t>
            </a:r>
            <a:r>
              <a:rPr lang="de-DE" dirty="0">
                <a:effectLst/>
                <a:latin typeface="Arial" charset="0"/>
              </a:rPr>
              <a:t> </a:t>
            </a:r>
            <a:r>
              <a:rPr lang="de-DE" dirty="0" err="1">
                <a:effectLst/>
                <a:latin typeface="Arial" charset="0"/>
              </a:rPr>
              <a:t>to</a:t>
            </a:r>
            <a:r>
              <a:rPr lang="de-DE" dirty="0">
                <a:effectLst/>
                <a:latin typeface="Arial" charset="0"/>
              </a:rPr>
              <a:t> </a:t>
            </a:r>
            <a:r>
              <a:rPr lang="de-DE" dirty="0" err="1">
                <a:effectLst/>
                <a:latin typeface="Arial" charset="0"/>
              </a:rPr>
              <a:t>the</a:t>
            </a:r>
            <a:r>
              <a:rPr lang="de-DE" dirty="0">
                <a:effectLst/>
                <a:latin typeface="Arial" charset="0"/>
              </a:rPr>
              <a:t> end </a:t>
            </a:r>
            <a:r>
              <a:rPr lang="de-DE" dirty="0" err="1">
                <a:effectLst/>
                <a:latin typeface="Arial" charset="0"/>
              </a:rPr>
              <a:t>user</a:t>
            </a:r>
            <a:r>
              <a:rPr lang="de-DE" dirty="0">
                <a:effectLst/>
                <a:latin typeface="Arial" charset="0"/>
              </a:rPr>
              <a:t> </a:t>
            </a:r>
            <a:r>
              <a:rPr lang="de-DE" dirty="0" err="1">
                <a:effectLst/>
                <a:latin typeface="Arial" charset="0"/>
              </a:rPr>
              <a:t>or</a:t>
            </a:r>
            <a:r>
              <a:rPr lang="de-DE" dirty="0">
                <a:effectLst/>
                <a:latin typeface="Arial" charset="0"/>
              </a:rPr>
              <a:t> </a:t>
            </a:r>
            <a:r>
              <a:rPr lang="de-DE" dirty="0" err="1">
                <a:effectLst/>
                <a:latin typeface="Arial" charset="0"/>
              </a:rPr>
              <a:t>buyer</a:t>
            </a:r>
            <a:endParaRPr lang="de-DE" dirty="0">
              <a:effectLst/>
              <a:latin typeface="Arial" charset="0"/>
            </a:endParaRPr>
          </a:p>
          <a:p>
            <a:pPr algn="just"/>
            <a:r>
              <a:rPr lang="de-DE" dirty="0" err="1">
                <a:effectLst/>
                <a:latin typeface="Arial" charset="0"/>
              </a:rPr>
              <a:t>Opportunities</a:t>
            </a:r>
            <a:r>
              <a:rPr lang="de-DE" dirty="0">
                <a:effectLst/>
                <a:latin typeface="Arial" charset="0"/>
              </a:rPr>
              <a:t> </a:t>
            </a:r>
            <a:r>
              <a:rPr lang="de-DE" dirty="0" err="1">
                <a:effectLst/>
                <a:latin typeface="Arial" charset="0"/>
              </a:rPr>
              <a:t>are</a:t>
            </a:r>
            <a:r>
              <a:rPr lang="de-DE" dirty="0">
                <a:effectLst/>
                <a:latin typeface="Arial" charset="0"/>
              </a:rPr>
              <a:t> </a:t>
            </a:r>
            <a:r>
              <a:rPr lang="de-DE" dirty="0" err="1">
                <a:effectLst/>
                <a:latin typeface="Arial" charset="0"/>
              </a:rPr>
              <a:t>created</a:t>
            </a:r>
            <a:r>
              <a:rPr lang="de-DE" dirty="0">
                <a:effectLst/>
                <a:latin typeface="Arial" charset="0"/>
              </a:rPr>
              <a:t> </a:t>
            </a:r>
            <a:r>
              <a:rPr lang="de-DE" dirty="0" err="1">
                <a:effectLst/>
                <a:latin typeface="Arial" charset="0"/>
              </a:rPr>
              <a:t>or</a:t>
            </a:r>
            <a:r>
              <a:rPr lang="de-DE" dirty="0">
                <a:effectLst/>
                <a:latin typeface="Arial" charset="0"/>
              </a:rPr>
              <a:t> </a:t>
            </a:r>
            <a:r>
              <a:rPr lang="de-DE" dirty="0" err="1">
                <a:effectLst/>
                <a:latin typeface="Arial" charset="0"/>
              </a:rPr>
              <a:t>built</a:t>
            </a:r>
            <a:r>
              <a:rPr lang="de-DE" dirty="0">
                <a:effectLst/>
                <a:latin typeface="Arial" charset="0"/>
              </a:rPr>
              <a:t> </a:t>
            </a:r>
            <a:r>
              <a:rPr lang="de-DE" dirty="0" err="1">
                <a:effectLst/>
                <a:latin typeface="Arial" charset="0"/>
              </a:rPr>
              <a:t>using</a:t>
            </a:r>
            <a:r>
              <a:rPr lang="de-DE" dirty="0">
                <a:effectLst/>
                <a:latin typeface="Arial" charset="0"/>
              </a:rPr>
              <a:t> </a:t>
            </a:r>
            <a:r>
              <a:rPr lang="de-DE" dirty="0" err="1">
                <a:effectLst/>
                <a:latin typeface="Arial" charset="0"/>
              </a:rPr>
              <a:t>ideas</a:t>
            </a:r>
            <a:r>
              <a:rPr lang="de-DE" dirty="0">
                <a:effectLst/>
                <a:latin typeface="Arial" charset="0"/>
              </a:rPr>
              <a:t> &amp; </a:t>
            </a:r>
            <a:r>
              <a:rPr lang="de-DE" dirty="0" err="1">
                <a:effectLst/>
                <a:latin typeface="Arial" charset="0"/>
              </a:rPr>
              <a:t>entrepreneurial</a:t>
            </a:r>
            <a:r>
              <a:rPr lang="de-DE" dirty="0">
                <a:effectLst/>
                <a:latin typeface="Arial" charset="0"/>
              </a:rPr>
              <a:t> </a:t>
            </a:r>
            <a:r>
              <a:rPr lang="de-DE" dirty="0" err="1">
                <a:effectLst/>
                <a:latin typeface="Arial" charset="0"/>
              </a:rPr>
              <a:t>creativity</a:t>
            </a:r>
            <a:endParaRPr lang="de-DE" dirty="0">
              <a:effectLst/>
              <a:latin typeface="Arial" charset="0"/>
            </a:endParaRPr>
          </a:p>
          <a:p>
            <a:pPr algn="just"/>
            <a:endParaRPr lang="en-US" dirty="0">
              <a:effectLst/>
              <a:latin typeface="Arial"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lvl1pPr eaLnBrk="0" hangingPunct="0">
              <a:defRPr sz="4000">
                <a:solidFill>
                  <a:schemeClr val="tx1"/>
                </a:solidFill>
                <a:latin typeface="Times New Roman" charset="0"/>
                <a:ea typeface="ＭＳ Ｐゴシック" charset="0"/>
              </a:defRPr>
            </a:lvl1pPr>
            <a:lvl2pPr marL="742950" indent="-285750" eaLnBrk="0" hangingPunct="0">
              <a:defRPr sz="4000">
                <a:solidFill>
                  <a:schemeClr val="tx1"/>
                </a:solidFill>
                <a:latin typeface="Times New Roman" charset="0"/>
                <a:ea typeface="ＭＳ Ｐゴシック" charset="0"/>
              </a:defRPr>
            </a:lvl2pPr>
            <a:lvl3pPr marL="1143000" indent="-228600" eaLnBrk="0" hangingPunct="0">
              <a:defRPr sz="4000">
                <a:solidFill>
                  <a:schemeClr val="tx1"/>
                </a:solidFill>
                <a:latin typeface="Times New Roman" charset="0"/>
                <a:ea typeface="ＭＳ Ｐゴシック" charset="0"/>
              </a:defRPr>
            </a:lvl3pPr>
            <a:lvl4pPr marL="1600200" indent="-228600" eaLnBrk="0" hangingPunct="0">
              <a:defRPr sz="4000">
                <a:solidFill>
                  <a:schemeClr val="tx1"/>
                </a:solidFill>
                <a:latin typeface="Times New Roman" charset="0"/>
                <a:ea typeface="ＭＳ Ｐゴシック" charset="0"/>
              </a:defRPr>
            </a:lvl4pPr>
            <a:lvl5pPr marL="2057400" indent="-228600" eaLnBrk="0" hangingPunct="0">
              <a:defRPr sz="4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4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4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4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4000">
                <a:solidFill>
                  <a:schemeClr val="tx1"/>
                </a:solidFill>
                <a:latin typeface="Times New Roman" charset="0"/>
                <a:ea typeface="ＭＳ Ｐゴシック" charset="0"/>
              </a:defRPr>
            </a:lvl9pPr>
          </a:lstStyle>
          <a:p>
            <a:pPr eaLnBrk="1" hangingPunct="1"/>
            <a:r>
              <a:rPr lang="en-US" sz="1400">
                <a:latin typeface="Arial" charset="0"/>
              </a:rPr>
              <a:t>2-</a:t>
            </a:r>
            <a:fld id="{A1CA8CA5-F224-EA45-B91E-0EADDC502921}" type="slidenum">
              <a:rPr lang="en-US" sz="1400">
                <a:latin typeface="Arial" charset="0"/>
              </a:rPr>
              <a:pPr eaLnBrk="1" hangingPunct="1"/>
              <a:t>14</a:t>
            </a:fld>
            <a:endParaRPr lang="en-US" sz="1400">
              <a:latin typeface="Arial" charset="0"/>
            </a:endParaRPr>
          </a:p>
        </p:txBody>
      </p:sp>
      <p:sp>
        <p:nvSpPr>
          <p:cNvPr id="7171" name="Rectangle 2"/>
          <p:cNvSpPr>
            <a:spLocks noGrp="1" noChangeArrowheads="1"/>
          </p:cNvSpPr>
          <p:nvPr>
            <p:ph type="title"/>
          </p:nvPr>
        </p:nvSpPr>
        <p:spPr>
          <a:xfrm>
            <a:off x="457200" y="152400"/>
            <a:ext cx="8229600" cy="1143000"/>
          </a:xfrm>
        </p:spPr>
        <p:txBody>
          <a:bodyPr/>
          <a:lstStyle/>
          <a:p>
            <a:pPr eaLnBrk="1" hangingPunct="1"/>
            <a:r>
              <a:rPr lang="en-US" sz="3600" dirty="0">
                <a:latin typeface="Times New Roman" charset="0"/>
              </a:rPr>
              <a:t>What is an Opportunity?</a:t>
            </a:r>
            <a:br>
              <a:rPr lang="en-US" sz="3600" dirty="0">
                <a:latin typeface="Times New Roman" charset="0"/>
              </a:rPr>
            </a:br>
            <a:endParaRPr lang="en-US" sz="3600" dirty="0">
              <a:latin typeface="Times New Roman" charset="0"/>
            </a:endParaRPr>
          </a:p>
        </p:txBody>
      </p:sp>
      <p:sp>
        <p:nvSpPr>
          <p:cNvPr id="7172" name="Line 4"/>
          <p:cNvSpPr>
            <a:spLocks noChangeShapeType="1"/>
          </p:cNvSpPr>
          <p:nvPr/>
        </p:nvSpPr>
        <p:spPr bwMode="auto">
          <a:xfrm>
            <a:off x="0" y="1219200"/>
            <a:ext cx="9144000" cy="0"/>
          </a:xfrm>
          <a:prstGeom prst="line">
            <a:avLst/>
          </a:prstGeom>
          <a:noFill/>
          <a:ln w="38100">
            <a:solidFill>
              <a:srgbClr val="9933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73" name="Text Box 6"/>
          <p:cNvSpPr txBox="1">
            <a:spLocks noChangeArrowheads="1"/>
          </p:cNvSpPr>
          <p:nvPr/>
        </p:nvSpPr>
        <p:spPr bwMode="auto">
          <a:xfrm>
            <a:off x="1219200" y="1447800"/>
            <a:ext cx="65532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Times New Roman" charset="0"/>
                <a:ea typeface="ＭＳ Ｐゴシック" charset="0"/>
              </a:defRPr>
            </a:lvl1pPr>
            <a:lvl2pPr marL="742950" indent="-285750" eaLnBrk="0" hangingPunct="0">
              <a:defRPr sz="4000">
                <a:solidFill>
                  <a:schemeClr val="tx1"/>
                </a:solidFill>
                <a:latin typeface="Times New Roman" charset="0"/>
                <a:ea typeface="ＭＳ Ｐゴシック" charset="0"/>
              </a:defRPr>
            </a:lvl2pPr>
            <a:lvl3pPr marL="1143000" indent="-228600" eaLnBrk="0" hangingPunct="0">
              <a:defRPr sz="4000">
                <a:solidFill>
                  <a:schemeClr val="tx1"/>
                </a:solidFill>
                <a:latin typeface="Times New Roman" charset="0"/>
                <a:ea typeface="ＭＳ Ｐゴシック" charset="0"/>
              </a:defRPr>
            </a:lvl3pPr>
            <a:lvl4pPr marL="1600200" indent="-228600" eaLnBrk="0" hangingPunct="0">
              <a:defRPr sz="4000">
                <a:solidFill>
                  <a:schemeClr val="tx1"/>
                </a:solidFill>
                <a:latin typeface="Times New Roman" charset="0"/>
                <a:ea typeface="ＭＳ Ｐゴシック" charset="0"/>
              </a:defRPr>
            </a:lvl4pPr>
            <a:lvl5pPr marL="2057400" indent="-228600" eaLnBrk="0" hangingPunct="0">
              <a:defRPr sz="4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4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4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4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4000">
                <a:solidFill>
                  <a:schemeClr val="tx1"/>
                </a:solidFill>
                <a:latin typeface="Times New Roman" charset="0"/>
                <a:ea typeface="ＭＳ Ｐゴシック" charset="0"/>
              </a:defRPr>
            </a:lvl9pPr>
          </a:lstStyle>
          <a:p>
            <a:pPr algn="ctr" eaLnBrk="1" hangingPunct="1">
              <a:spcBef>
                <a:spcPct val="50000"/>
              </a:spcBef>
            </a:pPr>
            <a:r>
              <a:rPr lang="en-US" sz="2800"/>
              <a:t>An opportunity has four essential qualities</a:t>
            </a:r>
          </a:p>
        </p:txBody>
      </p:sp>
      <p:sp>
        <p:nvSpPr>
          <p:cNvPr id="7174" name="Text Box 20"/>
          <p:cNvSpPr txBox="1">
            <a:spLocks noChangeArrowheads="1"/>
          </p:cNvSpPr>
          <p:nvPr/>
        </p:nvSpPr>
        <p:spPr bwMode="auto">
          <a:xfrm>
            <a:off x="2743200" y="2133600"/>
            <a:ext cx="289560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Times New Roman" charset="0"/>
                <a:ea typeface="ＭＳ Ｐゴシック" charset="0"/>
              </a:defRPr>
            </a:lvl1pPr>
            <a:lvl2pPr marL="742950" indent="-285750" eaLnBrk="0" hangingPunct="0">
              <a:defRPr sz="4000">
                <a:solidFill>
                  <a:schemeClr val="tx1"/>
                </a:solidFill>
                <a:latin typeface="Times New Roman" charset="0"/>
                <a:ea typeface="ＭＳ Ｐゴシック" charset="0"/>
              </a:defRPr>
            </a:lvl2pPr>
            <a:lvl3pPr marL="1143000" indent="-228600" eaLnBrk="0" hangingPunct="0">
              <a:defRPr sz="4000">
                <a:solidFill>
                  <a:schemeClr val="tx1"/>
                </a:solidFill>
                <a:latin typeface="Times New Roman" charset="0"/>
                <a:ea typeface="ＭＳ Ｐゴシック" charset="0"/>
              </a:defRPr>
            </a:lvl3pPr>
            <a:lvl4pPr marL="1600200" indent="-228600" eaLnBrk="0" hangingPunct="0">
              <a:defRPr sz="4000">
                <a:solidFill>
                  <a:schemeClr val="tx1"/>
                </a:solidFill>
                <a:latin typeface="Times New Roman" charset="0"/>
                <a:ea typeface="ＭＳ Ｐゴシック" charset="0"/>
              </a:defRPr>
            </a:lvl4pPr>
            <a:lvl5pPr marL="2057400" indent="-228600" eaLnBrk="0" hangingPunct="0">
              <a:defRPr sz="4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4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4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4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4000">
                <a:solidFill>
                  <a:schemeClr val="tx1"/>
                </a:solidFill>
                <a:latin typeface="Times New Roman" charset="0"/>
                <a:ea typeface="ＭＳ Ｐゴシック" charset="0"/>
              </a:defRPr>
            </a:lvl9pPr>
          </a:lstStyle>
          <a:p>
            <a:pPr eaLnBrk="1" hangingPunct="1">
              <a:spcBef>
                <a:spcPct val="50000"/>
              </a:spcBef>
            </a:pPr>
            <a:endParaRPr lang="en-US"/>
          </a:p>
        </p:txBody>
      </p:sp>
      <p:pic>
        <p:nvPicPr>
          <p:cNvPr id="717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09800"/>
            <a:ext cx="5943600"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88545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Grp="1" noChangeArrowheads="1"/>
          </p:cNvSpPr>
          <p:nvPr>
            <p:ph type="sldNum" sz="quarter" idx="12"/>
          </p:nvPr>
        </p:nvSpPr>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buFont typeface="Wingdings" charset="0"/>
              <a:defRPr sz="2000">
                <a:solidFill>
                  <a:schemeClr val="tx1"/>
                </a:solidFill>
                <a:latin typeface="Arial" charset="0"/>
                <a:ea typeface="ＭＳ Ｐゴシック" charset="0"/>
              </a:defRPr>
            </a:lvl6pPr>
            <a:lvl7pPr eaLnBrk="0" hangingPunct="0">
              <a:buFont typeface="Wingdings" charset="0"/>
              <a:defRPr sz="2000">
                <a:solidFill>
                  <a:schemeClr val="tx1"/>
                </a:solidFill>
                <a:latin typeface="Arial" charset="0"/>
                <a:ea typeface="ＭＳ Ｐゴシック" charset="0"/>
              </a:defRPr>
            </a:lvl7pPr>
            <a:lvl8pPr eaLnBrk="0" hangingPunct="0">
              <a:buFont typeface="Wingdings" charset="0"/>
              <a:defRPr sz="2000">
                <a:solidFill>
                  <a:schemeClr val="tx1"/>
                </a:solidFill>
                <a:latin typeface="Arial" charset="0"/>
                <a:ea typeface="ＭＳ Ｐゴシック" charset="0"/>
              </a:defRPr>
            </a:lvl8pPr>
            <a:lvl9pPr eaLnBrk="0" hangingPunct="0">
              <a:buFont typeface="Wingdings" charset="0"/>
              <a:defRPr sz="2000">
                <a:solidFill>
                  <a:schemeClr val="tx1"/>
                </a:solidFill>
                <a:latin typeface="Arial" charset="0"/>
                <a:ea typeface="ＭＳ Ｐゴシック" charset="0"/>
              </a:defRPr>
            </a:lvl9pPr>
          </a:lstStyle>
          <a:p>
            <a:pPr>
              <a:defRPr/>
            </a:pPr>
            <a:fld id="{BB59FD03-BACF-0741-A784-6D3EC2EF064C}" type="slidenum">
              <a:rPr lang="en-US" sz="1200" smtClean="0"/>
              <a:pPr>
                <a:defRPr/>
              </a:pPr>
              <a:t>15</a:t>
            </a:fld>
            <a:endParaRPr lang="en-US" sz="1200" smtClean="0"/>
          </a:p>
        </p:txBody>
      </p:sp>
      <p:sp>
        <p:nvSpPr>
          <p:cNvPr id="32771" name="Rectangle 2"/>
          <p:cNvSpPr>
            <a:spLocks noGrp="1" noChangeArrowheads="1"/>
          </p:cNvSpPr>
          <p:nvPr>
            <p:ph type="title"/>
          </p:nvPr>
        </p:nvSpPr>
        <p:spPr>
          <a:noFill/>
          <a:extLst>
            <a:ext uri="{909E8E84-426E-40dd-AFC4-6F175D3DCCD1}">
              <a14:hiddenFill xmlns="" xmlns:a14="http://schemas.microsoft.com/office/drawing/2010/main">
                <a:solidFill>
                  <a:srgbClr val="FFFFFF"/>
                </a:solidFill>
              </a14:hiddenFill>
            </a:ext>
          </a:extLst>
        </p:spPr>
        <p:txBody>
          <a:bodyPr/>
          <a:lstStyle/>
          <a:p>
            <a:r>
              <a:rPr lang="de-DE">
                <a:effectLst/>
                <a:latin typeface="Arial" charset="0"/>
              </a:rPr>
              <a:t>Forces that Create Opportunity</a:t>
            </a:r>
            <a:endParaRPr lang="en-US">
              <a:effectLst/>
              <a:latin typeface="Arial" charset="0"/>
            </a:endParaRPr>
          </a:p>
        </p:txBody>
      </p:sp>
      <p:sp>
        <p:nvSpPr>
          <p:cNvPr id="32772"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Lst>
        </p:spPr>
        <p:txBody>
          <a:bodyPr/>
          <a:lstStyle/>
          <a:p>
            <a:r>
              <a:rPr lang="de-DE" sz="4000" dirty="0" err="1">
                <a:effectLst/>
                <a:latin typeface="Arial" charset="0"/>
              </a:rPr>
              <a:t>Changing</a:t>
            </a:r>
            <a:r>
              <a:rPr lang="de-DE" sz="4000" dirty="0">
                <a:effectLst/>
                <a:latin typeface="Arial" charset="0"/>
              </a:rPr>
              <a:t> </a:t>
            </a:r>
            <a:r>
              <a:rPr lang="de-DE" sz="4000" dirty="0" err="1" smtClean="0">
                <a:effectLst/>
                <a:latin typeface="Arial" charset="0"/>
              </a:rPr>
              <a:t>trends</a:t>
            </a:r>
            <a:r>
              <a:rPr lang="de-DE" sz="4000" dirty="0" smtClean="0">
                <a:effectLst/>
                <a:latin typeface="Arial" charset="0"/>
              </a:rPr>
              <a:t> (SLEPT)</a:t>
            </a:r>
            <a:endParaRPr lang="de-DE" sz="4000" dirty="0">
              <a:effectLst/>
              <a:latin typeface="Arial" charset="0"/>
            </a:endParaRPr>
          </a:p>
          <a:p>
            <a:r>
              <a:rPr lang="de-DE" sz="4000" dirty="0">
                <a:effectLst/>
                <a:latin typeface="Arial" charset="0"/>
              </a:rPr>
              <a:t>Chaos, </a:t>
            </a:r>
            <a:r>
              <a:rPr lang="de-DE" sz="4000" dirty="0" err="1">
                <a:effectLst/>
                <a:latin typeface="Arial" charset="0"/>
              </a:rPr>
              <a:t>confusion</a:t>
            </a:r>
            <a:r>
              <a:rPr lang="de-DE" sz="4000" dirty="0">
                <a:effectLst/>
                <a:latin typeface="Arial" charset="0"/>
              </a:rPr>
              <a:t>, </a:t>
            </a:r>
            <a:r>
              <a:rPr lang="de-DE" sz="4000" dirty="0" err="1">
                <a:effectLst/>
                <a:latin typeface="Arial" charset="0"/>
              </a:rPr>
              <a:t>incosistencies</a:t>
            </a:r>
            <a:endParaRPr lang="de-DE" sz="4000" dirty="0">
              <a:effectLst/>
              <a:latin typeface="Arial" charset="0"/>
            </a:endParaRPr>
          </a:p>
          <a:p>
            <a:r>
              <a:rPr lang="de-DE" sz="4000" dirty="0" err="1">
                <a:effectLst/>
                <a:latin typeface="Arial" charset="0"/>
              </a:rPr>
              <a:t>Knowledge</a:t>
            </a:r>
            <a:r>
              <a:rPr lang="de-DE" sz="4000" dirty="0">
                <a:effectLst/>
                <a:latin typeface="Arial" charset="0"/>
              </a:rPr>
              <a:t> &amp; </a:t>
            </a:r>
            <a:r>
              <a:rPr lang="de-DE" sz="4000" dirty="0" err="1">
                <a:effectLst/>
                <a:latin typeface="Arial" charset="0"/>
              </a:rPr>
              <a:t>information</a:t>
            </a:r>
            <a:r>
              <a:rPr lang="de-DE" sz="4000" dirty="0">
                <a:effectLst/>
                <a:latin typeface="Arial" charset="0"/>
              </a:rPr>
              <a:t> </a:t>
            </a:r>
            <a:r>
              <a:rPr lang="de-DE" sz="4000" dirty="0" err="1">
                <a:effectLst/>
                <a:latin typeface="Arial" charset="0"/>
              </a:rPr>
              <a:t>gaps</a:t>
            </a:r>
            <a:endParaRPr lang="de-DE" sz="4000" dirty="0">
              <a:effectLst/>
              <a:latin typeface="Arial" charset="0"/>
            </a:endParaRPr>
          </a:p>
          <a:p>
            <a:r>
              <a:rPr lang="de-DE" sz="4000" dirty="0">
                <a:effectLst/>
                <a:latin typeface="Arial" charset="0"/>
              </a:rPr>
              <a:t>Other </a:t>
            </a:r>
            <a:r>
              <a:rPr lang="de-DE" sz="4000" dirty="0" err="1">
                <a:effectLst/>
                <a:latin typeface="Arial" charset="0"/>
              </a:rPr>
              <a:t>vacuum</a:t>
            </a:r>
            <a:r>
              <a:rPr lang="de-DE" sz="4000" dirty="0">
                <a:effectLst/>
                <a:latin typeface="Arial" charset="0"/>
              </a:rPr>
              <a:t> in an </a:t>
            </a:r>
            <a:r>
              <a:rPr lang="de-DE" sz="4000" dirty="0" err="1">
                <a:effectLst/>
                <a:latin typeface="Arial" charset="0"/>
              </a:rPr>
              <a:t>industry</a:t>
            </a:r>
            <a:r>
              <a:rPr lang="de-DE" sz="4000" dirty="0">
                <a:effectLst/>
                <a:latin typeface="Arial" charset="0"/>
              </a:rPr>
              <a:t> </a:t>
            </a:r>
            <a:r>
              <a:rPr lang="de-DE" sz="4000" dirty="0" err="1">
                <a:effectLst/>
                <a:latin typeface="Arial" charset="0"/>
              </a:rPr>
              <a:t>or</a:t>
            </a:r>
            <a:r>
              <a:rPr lang="de-DE" sz="4000" dirty="0">
                <a:effectLst/>
                <a:latin typeface="Arial" charset="0"/>
              </a:rPr>
              <a:t> </a:t>
            </a:r>
            <a:r>
              <a:rPr lang="de-DE" sz="4000" dirty="0" err="1">
                <a:effectLst/>
                <a:latin typeface="Arial" charset="0"/>
              </a:rPr>
              <a:t>market</a:t>
            </a:r>
            <a:r>
              <a:rPr lang="de-DE" sz="4000" dirty="0">
                <a:effectLst/>
                <a:latin typeface="Arial" charset="0"/>
              </a:rPr>
              <a:t> </a:t>
            </a:r>
          </a:p>
          <a:p>
            <a:pPr>
              <a:buFont typeface="Wingdings" charset="0"/>
              <a:buNone/>
            </a:pPr>
            <a:endParaRPr lang="en-US" sz="4000" dirty="0">
              <a:effectLst/>
              <a:latin typeface="Arial"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ChangeArrowheads="1"/>
          </p:cNvSpPr>
          <p:nvPr/>
        </p:nvSpPr>
        <p:spPr bwMode="auto">
          <a:xfrm>
            <a:off x="0" y="128588"/>
            <a:ext cx="914400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pPr algn="ctr" eaLnBrk="0" hangingPunct="0">
              <a:tabLst>
                <a:tab pos="1360488" algn="l"/>
              </a:tabLst>
            </a:pPr>
            <a:r>
              <a:rPr lang="en-US" b="1">
                <a:latin typeface="Times New Roman" charset="0"/>
                <a:ea typeface="Calibri" charset="0"/>
                <a:cs typeface="Times New Roman" charset="0"/>
              </a:rPr>
              <a:t>Examples of How Changes in the Environment Provides Openings for</a:t>
            </a:r>
            <a:endParaRPr lang="en-US" b="1">
              <a:ea typeface="Calibri" charset="0"/>
              <a:cs typeface="Times New Roman" charset="0"/>
            </a:endParaRPr>
          </a:p>
          <a:p>
            <a:pPr algn="ctr" eaLnBrk="0" hangingPunct="0">
              <a:tabLst>
                <a:tab pos="1360488" algn="l"/>
              </a:tabLst>
            </a:pPr>
            <a:r>
              <a:rPr lang="en-US" b="1">
                <a:latin typeface="Times New Roman" charset="0"/>
                <a:ea typeface="Calibri" charset="0"/>
                <a:cs typeface="Times New Roman" charset="0"/>
              </a:rPr>
              <a:t>New Product and Service Opportunities</a:t>
            </a:r>
            <a:endParaRPr lang="en-US"/>
          </a:p>
        </p:txBody>
      </p:sp>
      <p:sp>
        <p:nvSpPr>
          <p:cNvPr id="5123" name="Rectangle 7"/>
          <p:cNvSpPr>
            <a:spLocks noChangeArrowheads="1"/>
          </p:cNvSpPr>
          <p:nvPr/>
        </p:nvSpPr>
        <p:spPr bwMode="auto">
          <a:xfrm>
            <a:off x="3973513" y="303213"/>
            <a:ext cx="155892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pPr algn="just">
              <a:tabLst>
                <a:tab pos="1360488" algn="l"/>
                <a:tab pos="3060700" algn="l"/>
              </a:tabLst>
            </a:pPr>
            <a:r>
              <a:rPr lang="en-US" sz="1400">
                <a:latin typeface="Times New Roman" charset="0"/>
                <a:ea typeface="Calibri" charset="0"/>
                <a:cs typeface="Times New Roman" charset="0"/>
              </a:rPr>
              <a:t>	</a:t>
            </a:r>
            <a:endParaRPr lang="en-US" sz="1400">
              <a:ea typeface="Calibri" charset="0"/>
              <a:cs typeface="Times New Roman"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21908459"/>
              </p:ext>
            </p:extLst>
          </p:nvPr>
        </p:nvGraphicFramePr>
        <p:xfrm>
          <a:off x="0" y="908050"/>
          <a:ext cx="9143999" cy="5761035"/>
        </p:xfrm>
        <a:graphic>
          <a:graphicData uri="http://schemas.openxmlformats.org/drawingml/2006/table">
            <a:tbl>
              <a:tblPr firstRow="1" bandRow="1">
                <a:tableStyleId>{5C22544A-7EE6-4342-B048-85BDC9FD1C3A}</a:tableStyleId>
              </a:tblPr>
              <a:tblGrid>
                <a:gridCol w="1553505">
                  <a:extLst>
                    <a:ext uri="{9D8B030D-6E8A-4147-A177-3AD203B41FA5}">
                      <a16:colId xmlns:a16="http://schemas.microsoft.com/office/drawing/2014/main" val="20000"/>
                    </a:ext>
                  </a:extLst>
                </a:gridCol>
                <a:gridCol w="3671922">
                  <a:extLst>
                    <a:ext uri="{9D8B030D-6E8A-4147-A177-3AD203B41FA5}">
                      <a16:colId xmlns:a16="http://schemas.microsoft.com/office/drawing/2014/main" val="20001"/>
                    </a:ext>
                  </a:extLst>
                </a:gridCol>
                <a:gridCol w="3918572">
                  <a:extLst>
                    <a:ext uri="{9D8B030D-6E8A-4147-A177-3AD203B41FA5}">
                      <a16:colId xmlns:a16="http://schemas.microsoft.com/office/drawing/2014/main" val="20002"/>
                    </a:ext>
                  </a:extLst>
                </a:gridCol>
              </a:tblGrid>
              <a:tr h="627276">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solidFill>
                            <a:srgbClr val="FF0000"/>
                          </a:solidFill>
                          <a:latin typeface="Times New Roman" pitchFamily="18" charset="0"/>
                          <a:ea typeface="Calibri" pitchFamily="34" charset="0"/>
                          <a:cs typeface="Times New Roman" pitchFamily="18" charset="0"/>
                        </a:rPr>
                        <a:t>Structure of Population and Income </a:t>
                      </a:r>
                      <a:endParaRPr lang="en-US" sz="1600" b="0" dirty="0" smtClean="0">
                        <a:solidFill>
                          <a:srgbClr val="FF0000"/>
                        </a:solidFill>
                      </a:endParaRPr>
                    </a:p>
                    <a:p>
                      <a:endParaRPr lang="en-US" sz="1600" b="0" dirty="0">
                        <a:solidFill>
                          <a:srgbClr val="FF0000"/>
                        </a:solidFill>
                      </a:endParaRPr>
                    </a:p>
                  </a:txBody>
                  <a:tcPr marT="45723" marB="45723">
                    <a:solidFill>
                      <a:schemeClr val="accent5">
                        <a:lumMod val="20000"/>
                        <a:lumOff val="80000"/>
                      </a:schemeClr>
                    </a:solidFill>
                  </a:tcPr>
                </a:tc>
                <a:tc>
                  <a:txBody>
                    <a:bodyPr/>
                    <a:lstStyle/>
                    <a:p>
                      <a:r>
                        <a:rPr lang="en-US" sz="1600" b="0" dirty="0" smtClean="0">
                          <a:solidFill>
                            <a:srgbClr val="FF0000"/>
                          </a:solidFill>
                          <a:latin typeface="Times New Roman" pitchFamily="18" charset="0"/>
                          <a:ea typeface="Calibri" pitchFamily="34" charset="0"/>
                          <a:cs typeface="Times New Roman" pitchFamily="18" charset="0"/>
                        </a:rPr>
                        <a:t>Number of teenagers higher than number of elderly and children	</a:t>
                      </a:r>
                      <a:endParaRPr lang="en-US" sz="1600" b="0" dirty="0">
                        <a:solidFill>
                          <a:srgbClr val="FF0000"/>
                        </a:solidFill>
                      </a:endParaRPr>
                    </a:p>
                  </a:txBody>
                  <a:tcPr marT="45723" marB="45723">
                    <a:solidFill>
                      <a:schemeClr val="accent5">
                        <a:lumMod val="20000"/>
                        <a:lumOff val="80000"/>
                      </a:schemeClr>
                    </a:solidFill>
                  </a:tcPr>
                </a:tc>
                <a:tc>
                  <a:txBody>
                    <a:bodyPr/>
                    <a:lstStyle/>
                    <a:p>
                      <a:r>
                        <a:rPr lang="en-US" sz="1600" b="0" dirty="0" smtClean="0">
                          <a:solidFill>
                            <a:srgbClr val="FF0000"/>
                          </a:solidFill>
                          <a:latin typeface="Times New Roman" pitchFamily="18" charset="0"/>
                          <a:ea typeface="Calibri" pitchFamily="34" charset="0"/>
                          <a:cs typeface="Times New Roman" pitchFamily="18" charset="0"/>
                        </a:rPr>
                        <a:t>Cyber cafes, Cineplex's, recording studios</a:t>
                      </a:r>
                      <a:endParaRPr lang="en-US" sz="1600" b="0" dirty="0">
                        <a:solidFill>
                          <a:srgbClr val="FF0000"/>
                        </a:solidFill>
                      </a:endParaRPr>
                    </a:p>
                  </a:txBody>
                  <a:tcPr marT="45723" marB="45723">
                    <a:solidFill>
                      <a:schemeClr val="accent5">
                        <a:lumMod val="20000"/>
                        <a:lumOff val="80000"/>
                      </a:schemeClr>
                    </a:solidFill>
                  </a:tcPr>
                </a:tc>
                <a:extLst>
                  <a:ext uri="{0D108BD9-81ED-4DB2-BD59-A6C34878D82A}">
                    <a16:rowId xmlns:a16="http://schemas.microsoft.com/office/drawing/2014/main" val="10000"/>
                  </a:ext>
                </a:extLst>
              </a:tr>
              <a:tr h="528233">
                <a:tc vMerge="1">
                  <a:txBody>
                    <a:bodyPr/>
                    <a:lstStyle/>
                    <a:p>
                      <a:endParaRPr lang="en-US" dirty="0"/>
                    </a:p>
                  </a:txBody>
                  <a:tcPr/>
                </a:tc>
                <a:tc>
                  <a:txBody>
                    <a:bodyPr/>
                    <a:lstStyle/>
                    <a:p>
                      <a:r>
                        <a:rPr lang="en-US" sz="1600" b="0" dirty="0" smtClean="0">
                          <a:solidFill>
                            <a:srgbClr val="FF0000"/>
                          </a:solidFill>
                          <a:latin typeface="Times New Roman" pitchFamily="18" charset="0"/>
                          <a:cs typeface="Calibri" pitchFamily="34" charset="0"/>
                        </a:rPr>
                        <a:t>People have higher purchasing power</a:t>
                      </a:r>
                      <a:endParaRPr lang="en-US" sz="1600" b="0" dirty="0">
                        <a:solidFill>
                          <a:srgbClr val="FF0000"/>
                        </a:solidFill>
                      </a:endParaRPr>
                    </a:p>
                  </a:txBody>
                  <a:tcPr marT="45723" marB="45723">
                    <a:solidFill>
                      <a:schemeClr val="accent5">
                        <a:lumMod val="20000"/>
                        <a:lumOff val="80000"/>
                      </a:schemeClr>
                    </a:solidFill>
                  </a:tcPr>
                </a:tc>
                <a:tc>
                  <a:txBody>
                    <a:bodyPr/>
                    <a:lstStyle/>
                    <a:p>
                      <a:r>
                        <a:rPr lang="en-US" sz="1600" b="0" dirty="0" smtClean="0">
                          <a:solidFill>
                            <a:srgbClr val="FF0000"/>
                          </a:solidFill>
                          <a:latin typeface="Times New Roman" pitchFamily="18" charset="0"/>
                          <a:cs typeface="Calibri" pitchFamily="34" charset="0"/>
                        </a:rPr>
                        <a:t>Passenger cars, household furniture, DVD</a:t>
                      </a:r>
                      <a:endParaRPr lang="en-US" sz="1600" b="0" dirty="0">
                        <a:solidFill>
                          <a:srgbClr val="FF0000"/>
                        </a:solidFill>
                      </a:endParaRPr>
                    </a:p>
                  </a:txBody>
                  <a:tcPr marT="45723" marB="45723">
                    <a:solidFill>
                      <a:schemeClr val="accent5">
                        <a:lumMod val="20000"/>
                        <a:lumOff val="80000"/>
                      </a:schemeClr>
                    </a:solidFill>
                  </a:tcPr>
                </a:tc>
                <a:extLst>
                  <a:ext uri="{0D108BD9-81ED-4DB2-BD59-A6C34878D82A}">
                    <a16:rowId xmlns:a16="http://schemas.microsoft.com/office/drawing/2014/main" val="10001"/>
                  </a:ext>
                </a:extLst>
              </a:tr>
              <a:tr h="401677">
                <a:tc rowSpan="4">
                  <a:txBody>
                    <a:bodyPr/>
                    <a:lstStyle/>
                    <a:p>
                      <a:r>
                        <a:rPr lang="en-US" sz="1600" b="0" dirty="0" smtClean="0">
                          <a:solidFill>
                            <a:srgbClr val="FF0000"/>
                          </a:solidFill>
                          <a:latin typeface="Times New Roman" pitchFamily="18" charset="0"/>
                          <a:cs typeface="Calibri" pitchFamily="34" charset="0"/>
                        </a:rPr>
                        <a:t>Social</a:t>
                      </a:r>
                      <a:endParaRPr lang="en-US" sz="1600" b="0" dirty="0">
                        <a:solidFill>
                          <a:srgbClr val="FF0000"/>
                        </a:solidFill>
                      </a:endParaRPr>
                    </a:p>
                  </a:txBody>
                  <a:tcPr marT="45723" marB="45723"/>
                </a:tc>
                <a:tc>
                  <a:txBody>
                    <a:bodyPr/>
                    <a:lstStyle/>
                    <a:p>
                      <a:r>
                        <a:rPr lang="en-US" sz="1600" b="0" dirty="0" smtClean="0">
                          <a:solidFill>
                            <a:srgbClr val="FF0000"/>
                          </a:solidFill>
                          <a:latin typeface="Times New Roman" pitchFamily="18" charset="0"/>
                          <a:cs typeface="Calibri" pitchFamily="34" charset="0"/>
                        </a:rPr>
                        <a:t>Increase incident of housebreaking</a:t>
                      </a:r>
                      <a:endParaRPr lang="en-US" sz="1600" b="0" dirty="0">
                        <a:solidFill>
                          <a:srgbClr val="FF0000"/>
                        </a:solidFill>
                      </a:endParaRPr>
                    </a:p>
                  </a:txBody>
                  <a:tcPr marT="45723" marB="45723"/>
                </a:tc>
                <a:tc>
                  <a:txBody>
                    <a:bodyPr/>
                    <a:lstStyle/>
                    <a:p>
                      <a:r>
                        <a:rPr lang="en-US" sz="1600" b="0" dirty="0" smtClean="0">
                          <a:solidFill>
                            <a:srgbClr val="FF0000"/>
                          </a:solidFill>
                          <a:latin typeface="Times New Roman" pitchFamily="18" charset="0"/>
                          <a:cs typeface="Calibri" pitchFamily="34" charset="0"/>
                        </a:rPr>
                        <a:t>Grills, alarm, sensor, security systems</a:t>
                      </a:r>
                      <a:endParaRPr lang="en-US" sz="1600" b="0" dirty="0">
                        <a:solidFill>
                          <a:srgbClr val="FF0000"/>
                        </a:solidFill>
                      </a:endParaRPr>
                    </a:p>
                  </a:txBody>
                  <a:tcPr marT="45723" marB="45723"/>
                </a:tc>
                <a:extLst>
                  <a:ext uri="{0D108BD9-81ED-4DB2-BD59-A6C34878D82A}">
                    <a16:rowId xmlns:a16="http://schemas.microsoft.com/office/drawing/2014/main" val="10002"/>
                  </a:ext>
                </a:extLst>
              </a:tr>
              <a:tr h="627276">
                <a:tc vMerge="1">
                  <a:txBody>
                    <a:bodyPr/>
                    <a:lstStyle/>
                    <a:p>
                      <a:endParaRPr lang="en-US"/>
                    </a:p>
                  </a:txBody>
                  <a:tcPr/>
                </a:tc>
                <a:tc>
                  <a:txBody>
                    <a:bodyPr/>
                    <a:lstStyle/>
                    <a:p>
                      <a:r>
                        <a:rPr lang="en-US" sz="1600" b="0" dirty="0" smtClean="0">
                          <a:solidFill>
                            <a:srgbClr val="FF0000"/>
                          </a:solidFill>
                          <a:latin typeface="Times New Roman" pitchFamily="18" charset="0"/>
                          <a:cs typeface="Calibri" pitchFamily="34" charset="0"/>
                        </a:rPr>
                        <a:t>Increase interest in fitness</a:t>
                      </a:r>
                      <a:endParaRPr lang="en-US" sz="1600" b="0" dirty="0">
                        <a:solidFill>
                          <a:srgbClr val="FF0000"/>
                        </a:solidFill>
                      </a:endParaRPr>
                    </a:p>
                  </a:txBody>
                  <a:tcPr marT="45723" marB="45723"/>
                </a:tc>
                <a:tc>
                  <a:txBody>
                    <a:bodyPr/>
                    <a:lstStyle/>
                    <a:p>
                      <a:r>
                        <a:rPr lang="en-US" sz="1600" b="0" dirty="0" smtClean="0">
                          <a:solidFill>
                            <a:srgbClr val="FF0000"/>
                          </a:solidFill>
                          <a:latin typeface="Times New Roman" pitchFamily="18" charset="0"/>
                          <a:cs typeface="Calibri" pitchFamily="34" charset="0"/>
                        </a:rPr>
                        <a:t>Fitness center, dancing class, in-house exercise equipment, health food store</a:t>
                      </a:r>
                      <a:endParaRPr lang="en-US" sz="1600" b="0" dirty="0">
                        <a:solidFill>
                          <a:srgbClr val="FF0000"/>
                        </a:solidFill>
                      </a:endParaRPr>
                    </a:p>
                  </a:txBody>
                  <a:tcPr marT="45723" marB="45723"/>
                </a:tc>
                <a:extLst>
                  <a:ext uri="{0D108BD9-81ED-4DB2-BD59-A6C34878D82A}">
                    <a16:rowId xmlns:a16="http://schemas.microsoft.com/office/drawing/2014/main" val="10003"/>
                  </a:ext>
                </a:extLst>
              </a:tr>
              <a:tr h="401677">
                <a:tc vMerge="1">
                  <a:txBody>
                    <a:bodyPr/>
                    <a:lstStyle/>
                    <a:p>
                      <a:endParaRPr lang="en-US"/>
                    </a:p>
                  </a:txBody>
                  <a:tcPr/>
                </a:tc>
                <a:tc>
                  <a:txBody>
                    <a:bodyPr/>
                    <a:lstStyle/>
                    <a:p>
                      <a:r>
                        <a:rPr lang="en-US" sz="1600" b="0" dirty="0" smtClean="0">
                          <a:solidFill>
                            <a:srgbClr val="FF0000"/>
                          </a:solidFill>
                          <a:latin typeface="Times New Roman" pitchFamily="18" charset="0"/>
                          <a:cs typeface="Calibri" pitchFamily="34" charset="0"/>
                        </a:rPr>
                        <a:t>Increase mobility of population</a:t>
                      </a:r>
                      <a:endParaRPr lang="en-US" sz="1600" b="0" dirty="0">
                        <a:solidFill>
                          <a:srgbClr val="FF0000"/>
                        </a:solidFill>
                      </a:endParaRPr>
                    </a:p>
                  </a:txBody>
                  <a:tcPr marT="45723" marB="45723"/>
                </a:tc>
                <a:tc>
                  <a:txBody>
                    <a:bodyPr/>
                    <a:lstStyle/>
                    <a:p>
                      <a:r>
                        <a:rPr lang="en-US" sz="1600" b="0" dirty="0" smtClean="0">
                          <a:solidFill>
                            <a:srgbClr val="FF0000"/>
                          </a:solidFill>
                          <a:latin typeface="Times New Roman" pitchFamily="18" charset="0"/>
                          <a:cs typeface="Calibri" pitchFamily="34" charset="0"/>
                        </a:rPr>
                        <a:t>Hand phone, laptop computers</a:t>
                      </a:r>
                      <a:endParaRPr lang="en-US" sz="1600" b="0" dirty="0">
                        <a:solidFill>
                          <a:srgbClr val="FF0000"/>
                        </a:solidFill>
                      </a:endParaRPr>
                    </a:p>
                  </a:txBody>
                  <a:tcPr marT="45723" marB="45723"/>
                </a:tc>
                <a:extLst>
                  <a:ext uri="{0D108BD9-81ED-4DB2-BD59-A6C34878D82A}">
                    <a16:rowId xmlns:a16="http://schemas.microsoft.com/office/drawing/2014/main" val="10004"/>
                  </a:ext>
                </a:extLst>
              </a:tr>
              <a:tr h="627276">
                <a:tc vMerge="1">
                  <a:txBody>
                    <a:bodyPr/>
                    <a:lstStyle/>
                    <a:p>
                      <a:endParaRPr lang="en-US" dirty="0"/>
                    </a:p>
                  </a:txBody>
                  <a:tcPr/>
                </a:tc>
                <a:tc>
                  <a:txBody>
                    <a:bodyPr/>
                    <a:lstStyle/>
                    <a:p>
                      <a:r>
                        <a:rPr lang="en-US" sz="1600" b="0" dirty="0" smtClean="0">
                          <a:solidFill>
                            <a:srgbClr val="FF0000"/>
                          </a:solidFill>
                          <a:latin typeface="Times New Roman" pitchFamily="18" charset="0"/>
                          <a:cs typeface="Calibri" pitchFamily="34" charset="0"/>
                        </a:rPr>
                        <a:t>Increasing predominance of dual-income families leaves less time to cook at home</a:t>
                      </a:r>
                      <a:endParaRPr lang="en-US" sz="1600" b="0" dirty="0">
                        <a:solidFill>
                          <a:srgbClr val="FF0000"/>
                        </a:solidFill>
                      </a:endParaRPr>
                    </a:p>
                  </a:txBody>
                  <a:tcPr marT="45723" marB="45723"/>
                </a:tc>
                <a:tc>
                  <a:txBody>
                    <a:bodyPr/>
                    <a:lstStyle/>
                    <a:p>
                      <a:r>
                        <a:rPr lang="en-US" sz="1600" b="0" dirty="0" smtClean="0">
                          <a:solidFill>
                            <a:srgbClr val="FF0000"/>
                          </a:solidFill>
                          <a:latin typeface="Times New Roman" pitchFamily="18" charset="0"/>
                          <a:cs typeface="Calibri" pitchFamily="34" charset="0"/>
                        </a:rPr>
                        <a:t>Restaurants, food delivery services</a:t>
                      </a:r>
                      <a:endParaRPr lang="en-US" sz="1600" b="0" dirty="0">
                        <a:solidFill>
                          <a:srgbClr val="FF0000"/>
                        </a:solidFill>
                      </a:endParaRPr>
                    </a:p>
                  </a:txBody>
                  <a:tcPr marT="45723" marB="45723"/>
                </a:tc>
                <a:extLst>
                  <a:ext uri="{0D108BD9-81ED-4DB2-BD59-A6C34878D82A}">
                    <a16:rowId xmlns:a16="http://schemas.microsoft.com/office/drawing/2014/main" val="10005"/>
                  </a:ext>
                </a:extLst>
              </a:tr>
              <a:tr h="627276">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solidFill>
                            <a:srgbClr val="FF0000"/>
                          </a:solidFill>
                          <a:latin typeface="Times New Roman" pitchFamily="18" charset="0"/>
                          <a:cs typeface="Calibri" pitchFamily="34" charset="0"/>
                        </a:rPr>
                        <a:t>Technological Advances</a:t>
                      </a:r>
                      <a:endParaRPr lang="en-US" sz="1600" b="0" dirty="0" smtClean="0">
                        <a:solidFill>
                          <a:srgbClr val="FF0000"/>
                        </a:solidFill>
                      </a:endParaRPr>
                    </a:p>
                    <a:p>
                      <a:endParaRPr lang="en-US" sz="1600" b="0" dirty="0">
                        <a:solidFill>
                          <a:srgbClr val="FF0000"/>
                        </a:solidFill>
                      </a:endParaRPr>
                    </a:p>
                  </a:txBody>
                  <a:tcPr marT="45723" marB="45723"/>
                </a:tc>
                <a:tc>
                  <a:txBody>
                    <a:bodyPr/>
                    <a:lstStyle/>
                    <a:p>
                      <a:r>
                        <a:rPr lang="en-US" sz="1600" b="0" dirty="0" smtClean="0">
                          <a:solidFill>
                            <a:srgbClr val="FF0000"/>
                          </a:solidFill>
                          <a:latin typeface="Times New Roman" pitchFamily="18" charset="0"/>
                          <a:cs typeface="Calibri" pitchFamily="34" charset="0"/>
                        </a:rPr>
                        <a:t>Advances in biotechnology</a:t>
                      </a:r>
                      <a:endParaRPr lang="en-US" sz="1600" b="0" dirty="0">
                        <a:solidFill>
                          <a:srgbClr val="FF0000"/>
                        </a:solidFill>
                      </a:endParaRPr>
                    </a:p>
                  </a:txBody>
                  <a:tcPr marT="45723" marB="45723"/>
                </a:tc>
                <a:tc>
                  <a:txBody>
                    <a:bodyPr/>
                    <a:lstStyle/>
                    <a:p>
                      <a:r>
                        <a:rPr lang="en-US" sz="1600" b="0" dirty="0" smtClean="0">
                          <a:solidFill>
                            <a:srgbClr val="FF0000"/>
                          </a:solidFill>
                          <a:latin typeface="Times New Roman" pitchFamily="18" charset="0"/>
                          <a:cs typeface="Calibri" pitchFamily="34" charset="0"/>
                        </a:rPr>
                        <a:t>Biotech-related pharmaceutical products, </a:t>
                      </a:r>
                      <a:r>
                        <a:rPr lang="en-US" sz="1600" b="0" dirty="0" err="1" smtClean="0">
                          <a:solidFill>
                            <a:srgbClr val="FF0000"/>
                          </a:solidFill>
                          <a:latin typeface="Times New Roman" pitchFamily="18" charset="0"/>
                          <a:cs typeface="Calibri" pitchFamily="34" charset="0"/>
                        </a:rPr>
                        <a:t>foodproducts</a:t>
                      </a:r>
                      <a:r>
                        <a:rPr lang="en-US" sz="1600" b="0" dirty="0" smtClean="0">
                          <a:solidFill>
                            <a:srgbClr val="FF0000"/>
                          </a:solidFill>
                          <a:latin typeface="Times New Roman" pitchFamily="18" charset="0"/>
                          <a:cs typeface="Calibri" pitchFamily="34" charset="0"/>
                        </a:rPr>
                        <a:t>, veterinary products</a:t>
                      </a:r>
                      <a:endParaRPr lang="en-US" sz="1600" b="0" dirty="0">
                        <a:solidFill>
                          <a:srgbClr val="FF0000"/>
                        </a:solidFill>
                      </a:endParaRPr>
                    </a:p>
                  </a:txBody>
                  <a:tcPr marT="45723" marB="45723"/>
                </a:tc>
                <a:extLst>
                  <a:ext uri="{0D108BD9-81ED-4DB2-BD59-A6C34878D82A}">
                    <a16:rowId xmlns:a16="http://schemas.microsoft.com/office/drawing/2014/main" val="10006"/>
                  </a:ext>
                </a:extLst>
              </a:tr>
              <a:tr h="401677">
                <a:tc vMerge="1">
                  <a:txBody>
                    <a:bodyPr/>
                    <a:lstStyle/>
                    <a:p>
                      <a:endParaRPr lang="en-US" dirty="0"/>
                    </a:p>
                  </a:txBody>
                  <a:tcPr/>
                </a:tc>
                <a:tc>
                  <a:txBody>
                    <a:bodyPr/>
                    <a:lstStyle/>
                    <a:p>
                      <a:r>
                        <a:rPr lang="en-US" sz="1600" b="0" dirty="0" smtClean="0">
                          <a:solidFill>
                            <a:srgbClr val="FF0000"/>
                          </a:solidFill>
                          <a:latin typeface="Times New Roman" pitchFamily="18" charset="0"/>
                          <a:cs typeface="Calibri" pitchFamily="34" charset="0"/>
                        </a:rPr>
                        <a:t>Development of the internet</a:t>
                      </a:r>
                      <a:endParaRPr lang="en-US" sz="1600" b="0" dirty="0">
                        <a:solidFill>
                          <a:srgbClr val="FF0000"/>
                        </a:solidFill>
                      </a:endParaRPr>
                    </a:p>
                  </a:txBody>
                  <a:tcPr marT="45723" marB="45723"/>
                </a:tc>
                <a:tc>
                  <a:txBody>
                    <a:bodyPr/>
                    <a:lstStyle/>
                    <a:p>
                      <a:r>
                        <a:rPr lang="en-US" sz="1600" b="0" dirty="0" smtClean="0">
                          <a:solidFill>
                            <a:srgbClr val="FF0000"/>
                          </a:solidFill>
                          <a:latin typeface="Times New Roman" pitchFamily="18" charset="0"/>
                          <a:cs typeface="Calibri" pitchFamily="34" charset="0"/>
                        </a:rPr>
                        <a:t>E-commerce, improved communication</a:t>
                      </a:r>
                      <a:endParaRPr lang="en-US" sz="1600" b="0" dirty="0">
                        <a:solidFill>
                          <a:srgbClr val="FF0000"/>
                        </a:solidFill>
                      </a:endParaRPr>
                    </a:p>
                  </a:txBody>
                  <a:tcPr marT="45723" marB="45723"/>
                </a:tc>
                <a:extLst>
                  <a:ext uri="{0D108BD9-81ED-4DB2-BD59-A6C34878D82A}">
                    <a16:rowId xmlns:a16="http://schemas.microsoft.com/office/drawing/2014/main" val="10007"/>
                  </a:ext>
                </a:extLst>
              </a:tr>
              <a:tr h="627276">
                <a:tc vMerge="1">
                  <a:txBody>
                    <a:bodyPr/>
                    <a:lstStyle/>
                    <a:p>
                      <a:endParaRPr lang="en-US" dirty="0"/>
                    </a:p>
                  </a:txBody>
                  <a:tcPr/>
                </a:tc>
                <a:tc>
                  <a:txBody>
                    <a:bodyPr/>
                    <a:lstStyle/>
                    <a:p>
                      <a:r>
                        <a:rPr lang="en-US" sz="1600" b="0" dirty="0" smtClean="0">
                          <a:solidFill>
                            <a:srgbClr val="FF0000"/>
                          </a:solidFill>
                          <a:latin typeface="Times New Roman" pitchFamily="18" charset="0"/>
                          <a:cs typeface="Calibri" pitchFamily="34" charset="0"/>
                        </a:rPr>
                        <a:t>Increase pressure to improve </a:t>
                      </a:r>
                      <a:r>
                        <a:rPr lang="en-US" sz="1600" b="0" dirty="0" err="1" smtClean="0">
                          <a:solidFill>
                            <a:srgbClr val="FF0000"/>
                          </a:solidFill>
                          <a:latin typeface="Times New Roman" pitchFamily="18" charset="0"/>
                          <a:cs typeface="Calibri" pitchFamily="34" charset="0"/>
                        </a:rPr>
                        <a:t>economicperformance</a:t>
                      </a:r>
                      <a:endParaRPr lang="en-US" sz="1600" b="0" dirty="0">
                        <a:solidFill>
                          <a:srgbClr val="FF0000"/>
                        </a:solidFill>
                      </a:endParaRPr>
                    </a:p>
                  </a:txBody>
                  <a:tcPr marT="45723" marB="45723"/>
                </a:tc>
                <a:tc>
                  <a:txBody>
                    <a:bodyPr/>
                    <a:lstStyle/>
                    <a:p>
                      <a:r>
                        <a:rPr lang="en-US" sz="1600" b="0" dirty="0" smtClean="0">
                          <a:solidFill>
                            <a:srgbClr val="FF0000"/>
                          </a:solidFill>
                          <a:latin typeface="Times New Roman" pitchFamily="18" charset="0"/>
                          <a:cs typeface="Calibri" pitchFamily="34" charset="0"/>
                        </a:rPr>
                        <a:t>Online marketing, cost control services</a:t>
                      </a:r>
                      <a:endParaRPr lang="en-US" sz="1600" b="0" dirty="0">
                        <a:solidFill>
                          <a:srgbClr val="FF0000"/>
                        </a:solidFill>
                      </a:endParaRPr>
                    </a:p>
                  </a:txBody>
                  <a:tcPr marT="45723" marB="45723"/>
                </a:tc>
                <a:extLst>
                  <a:ext uri="{0D108BD9-81ED-4DB2-BD59-A6C34878D82A}">
                    <a16:rowId xmlns:a16="http://schemas.microsoft.com/office/drawing/2014/main" val="10008"/>
                  </a:ext>
                </a:extLst>
              </a:tr>
              <a:tr h="891391">
                <a:tc>
                  <a:txBody>
                    <a:bodyPr/>
                    <a:lstStyle/>
                    <a:p>
                      <a:r>
                        <a:rPr lang="en-US" sz="1600" b="0" dirty="0" smtClean="0">
                          <a:solidFill>
                            <a:srgbClr val="FF0000"/>
                          </a:solidFill>
                          <a:latin typeface="Times New Roman" pitchFamily="18" charset="0"/>
                          <a:cs typeface="Calibri" pitchFamily="34" charset="0"/>
                        </a:rPr>
                        <a:t>Government Policies and Regulations</a:t>
                      </a:r>
                      <a:endParaRPr lang="en-US" sz="1600" b="0" dirty="0">
                        <a:solidFill>
                          <a:srgbClr val="FF0000"/>
                        </a:solidFill>
                      </a:endParaRPr>
                    </a:p>
                  </a:txBody>
                  <a:tcPr marT="45723" marB="45723"/>
                </a:tc>
                <a:tc>
                  <a:txBody>
                    <a:bodyPr/>
                    <a:lstStyle/>
                    <a:p>
                      <a:r>
                        <a:rPr lang="en-US" sz="1600" b="0" dirty="0" smtClean="0">
                          <a:solidFill>
                            <a:srgbClr val="FF0000"/>
                          </a:solidFill>
                          <a:latin typeface="Times New Roman" pitchFamily="18" charset="0"/>
                          <a:cs typeface="Calibri" pitchFamily="34" charset="0"/>
                        </a:rPr>
                        <a:t>Increased driving standards</a:t>
                      </a:r>
                      <a:endParaRPr lang="en-US" sz="1600" b="0" dirty="0">
                        <a:solidFill>
                          <a:srgbClr val="FF0000"/>
                        </a:solidFill>
                      </a:endParaRPr>
                    </a:p>
                  </a:txBody>
                  <a:tcPr marT="45723" marB="45723"/>
                </a:tc>
                <a:tc>
                  <a:txBody>
                    <a:bodyPr/>
                    <a:lstStyle/>
                    <a:p>
                      <a:r>
                        <a:rPr lang="en-US" sz="1600" b="0" dirty="0" smtClean="0">
                          <a:solidFill>
                            <a:srgbClr val="FF0000"/>
                          </a:solidFill>
                          <a:latin typeface="Times New Roman" pitchFamily="18" charset="0"/>
                          <a:cs typeface="Calibri" pitchFamily="34" charset="0"/>
                        </a:rPr>
                        <a:t>Smoke emission control, helmet, seatbelt </a:t>
                      </a:r>
                      <a:endParaRPr lang="en-US" sz="1600" b="0" dirty="0">
                        <a:solidFill>
                          <a:srgbClr val="FF0000"/>
                        </a:solidFill>
                      </a:endParaRPr>
                    </a:p>
                  </a:txBody>
                  <a:tcPr marT="45723" marB="45723"/>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8249372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Whiskey</a:t>
            </a:r>
            <a:endParaRPr lang="en-US" b="1" dirty="0"/>
          </a:p>
        </p:txBody>
      </p:sp>
      <p:pic>
        <p:nvPicPr>
          <p:cNvPr id="4" name="Content Placeholder 3"/>
          <p:cNvPicPr>
            <a:picLocks noGrp="1" noChangeAspect="1"/>
          </p:cNvPicPr>
          <p:nvPr>
            <p:ph idx="1"/>
          </p:nvPr>
        </p:nvPicPr>
        <p:blipFill>
          <a:blip r:embed="rId2"/>
          <a:srcRect t="13952" b="13952"/>
          <a:stretch>
            <a:fillRect/>
          </a:stretch>
        </p:blipFill>
        <p:spPr>
          <a:xfrm>
            <a:off x="457200" y="1600200"/>
            <a:ext cx="8229600" cy="5105400"/>
          </a:xfrm>
        </p:spPr>
      </p:pic>
    </p:spTree>
    <p:extLst>
      <p:ext uri="{BB962C8B-B14F-4D97-AF65-F5344CB8AC3E}">
        <p14:creationId xmlns:p14="http://schemas.microsoft.com/office/powerpoint/2010/main" val="1099351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6318" b="6318"/>
          <a:stretch>
            <a:fillRect/>
          </a:stretch>
        </p:blipFill>
        <p:spPr>
          <a:xfrm>
            <a:off x="457200" y="609600"/>
            <a:ext cx="8229600" cy="5521325"/>
          </a:xfrm>
        </p:spPr>
      </p:pic>
    </p:spTree>
    <p:extLst>
      <p:ext uri="{BB962C8B-B14F-4D97-AF65-F5344CB8AC3E}">
        <p14:creationId xmlns:p14="http://schemas.microsoft.com/office/powerpoint/2010/main" val="1995097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Pineapple</a:t>
            </a:r>
            <a:endParaRPr lang="en-US" b="1" dirty="0"/>
          </a:p>
        </p:txBody>
      </p:sp>
      <p:pic>
        <p:nvPicPr>
          <p:cNvPr id="4" name="Content Placeholder 3"/>
          <p:cNvPicPr>
            <a:picLocks noGrp="1" noChangeAspect="1"/>
          </p:cNvPicPr>
          <p:nvPr>
            <p:ph idx="1"/>
          </p:nvPr>
        </p:nvPicPr>
        <p:blipFill>
          <a:blip r:embed="rId2"/>
          <a:srcRect l="6805" r="6805"/>
          <a:stretch>
            <a:fillRect/>
          </a:stretch>
        </p:blipFill>
        <p:spPr/>
      </p:pic>
    </p:spTree>
    <p:extLst>
      <p:ext uri="{BB962C8B-B14F-4D97-AF65-F5344CB8AC3E}">
        <p14:creationId xmlns:p14="http://schemas.microsoft.com/office/powerpoint/2010/main" val="792303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40325"/>
          </a:xfrm>
        </p:spPr>
        <p:txBody>
          <a:bodyPr/>
          <a:lstStyle/>
          <a:p>
            <a:pPr lvl="0" algn="just"/>
            <a:r>
              <a:rPr lang="en-GB" sz="3600" dirty="0">
                <a:effectLst/>
              </a:rPr>
              <a:t>Two colleagues went out hunting. One was the father of the other one’s son. How is this possible?</a:t>
            </a:r>
            <a:endParaRPr lang="en-US" sz="3600" dirty="0">
              <a:effectLst/>
            </a:endParaRPr>
          </a:p>
          <a:p>
            <a:pPr lvl="0" algn="just"/>
            <a:r>
              <a:rPr lang="en-GB" sz="3600" dirty="0">
                <a:effectLst/>
              </a:rPr>
              <a:t>A man and a woman are quietly reading together. The woman gets up and turns out the light. The man continues to read. How is this possible?</a:t>
            </a:r>
            <a:endParaRPr lang="en-US" sz="3600" dirty="0">
              <a:effectLst/>
            </a:endParaRPr>
          </a:p>
        </p:txBody>
      </p:sp>
      <p:sp>
        <p:nvSpPr>
          <p:cNvPr id="4" name="Slide Number Placeholder 3"/>
          <p:cNvSpPr>
            <a:spLocks noGrp="1"/>
          </p:cNvSpPr>
          <p:nvPr>
            <p:ph type="sldNum" sz="quarter" idx="12"/>
          </p:nvPr>
        </p:nvSpPr>
        <p:spPr/>
        <p:txBody>
          <a:bodyPr/>
          <a:lstStyle/>
          <a:p>
            <a:pPr>
              <a:defRPr/>
            </a:pPr>
            <a:fld id="{3096568B-B6D5-C444-88D7-F1A57164E075}" type="slidenum">
              <a:rPr lang="en-US" smtClean="0"/>
              <a:pPr>
                <a:defRPr/>
              </a:pPr>
              <a:t>2</a:t>
            </a:fld>
            <a:endParaRPr lang="en-US"/>
          </a:p>
        </p:txBody>
      </p:sp>
    </p:spTree>
    <p:extLst>
      <p:ext uri="{BB962C8B-B14F-4D97-AF65-F5344CB8AC3E}">
        <p14:creationId xmlns:p14="http://schemas.microsoft.com/office/powerpoint/2010/main" val="16052114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950" b="1950"/>
          <a:stretch>
            <a:fillRect/>
          </a:stretch>
        </p:blipFill>
        <p:spPr>
          <a:xfrm>
            <a:off x="457200" y="762000"/>
            <a:ext cx="8229600" cy="5368925"/>
          </a:xfrm>
        </p:spPr>
      </p:pic>
    </p:spTree>
    <p:extLst>
      <p:ext uri="{BB962C8B-B14F-4D97-AF65-F5344CB8AC3E}">
        <p14:creationId xmlns:p14="http://schemas.microsoft.com/office/powerpoint/2010/main" val="1853506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28397" b="28397"/>
          <a:stretch>
            <a:fillRect/>
          </a:stretch>
        </p:blipFill>
        <p:spPr>
          <a:xfrm>
            <a:off x="457200" y="685800"/>
            <a:ext cx="8229600" cy="5445125"/>
          </a:xfrm>
        </p:spPr>
      </p:pic>
    </p:spTree>
    <p:extLst>
      <p:ext uri="{BB962C8B-B14F-4D97-AF65-F5344CB8AC3E}">
        <p14:creationId xmlns:p14="http://schemas.microsoft.com/office/powerpoint/2010/main" val="485894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609599"/>
            <a:ext cx="9144000" cy="5521325"/>
          </a:xfrm>
          <a:prstGeom prst="rect">
            <a:avLst/>
          </a:prstGeom>
        </p:spPr>
      </p:pic>
    </p:spTree>
    <p:extLst>
      <p:ext uri="{BB962C8B-B14F-4D97-AF65-F5344CB8AC3E}">
        <p14:creationId xmlns:p14="http://schemas.microsoft.com/office/powerpoint/2010/main" val="1702590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3710" r="3710"/>
          <a:stretch>
            <a:fillRect/>
          </a:stretch>
        </p:blipFill>
        <p:spPr>
          <a:xfrm>
            <a:off x="457200" y="609600"/>
            <a:ext cx="8229600" cy="5521325"/>
          </a:xfrm>
        </p:spPr>
      </p:pic>
    </p:spTree>
    <p:extLst>
      <p:ext uri="{BB962C8B-B14F-4D97-AF65-F5344CB8AC3E}">
        <p14:creationId xmlns:p14="http://schemas.microsoft.com/office/powerpoint/2010/main" val="216180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Citrus</a:t>
            </a:r>
            <a:endParaRPr lang="en-US" b="1" dirty="0"/>
          </a:p>
        </p:txBody>
      </p:sp>
      <p:pic>
        <p:nvPicPr>
          <p:cNvPr id="4" name="Content Placeholder 3" descr="Citrus-fruits.jpg"/>
          <p:cNvPicPr>
            <a:picLocks noGrp="1" noChangeAspect="1"/>
          </p:cNvPicPr>
          <p:nvPr>
            <p:ph idx="1"/>
          </p:nvPr>
        </p:nvPicPr>
        <p:blipFill>
          <a:blip r:embed="rId2">
            <a:extLst>
              <a:ext uri="{28A0092B-C50C-407E-A947-70E740481C1C}">
                <a14:useLocalDpi xmlns:a14="http://schemas.microsoft.com/office/drawing/2010/main" val="0"/>
              </a:ext>
            </a:extLst>
          </a:blip>
          <a:srcRect t="11543" b="11543"/>
          <a:stretch>
            <a:fillRect/>
          </a:stretch>
        </p:blipFill>
        <p:spPr/>
      </p:pic>
    </p:spTree>
    <p:extLst>
      <p:ext uri="{BB962C8B-B14F-4D97-AF65-F5344CB8AC3E}">
        <p14:creationId xmlns:p14="http://schemas.microsoft.com/office/powerpoint/2010/main" val="1957152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navel orange and triple sec by Tammy Kimbler.jpg"/>
          <p:cNvPicPr>
            <a:picLocks noGrp="1" noChangeAspect="1"/>
          </p:cNvPicPr>
          <p:nvPr>
            <p:ph idx="1"/>
          </p:nvPr>
        </p:nvPicPr>
        <p:blipFill>
          <a:blip r:embed="rId2">
            <a:extLst>
              <a:ext uri="{28A0092B-C50C-407E-A947-70E740481C1C}">
                <a14:useLocalDpi xmlns:a14="http://schemas.microsoft.com/office/drawing/2010/main" val="0"/>
              </a:ext>
            </a:extLst>
          </a:blip>
          <a:srcRect t="13864" b="13864"/>
          <a:stretch>
            <a:fillRect/>
          </a:stretch>
        </p:blipFill>
        <p:spPr/>
      </p:pic>
    </p:spTree>
    <p:extLst>
      <p:ext uri="{BB962C8B-B14F-4D97-AF65-F5344CB8AC3E}">
        <p14:creationId xmlns:p14="http://schemas.microsoft.com/office/powerpoint/2010/main" val="857769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rticle-2671635-14E4970E000005DC-744_306x423.jpg"/>
          <p:cNvPicPr>
            <a:picLocks noGrp="1" noChangeAspect="1"/>
          </p:cNvPicPr>
          <p:nvPr>
            <p:ph idx="1"/>
          </p:nvPr>
        </p:nvPicPr>
        <p:blipFill>
          <a:blip r:embed="rId2">
            <a:extLst>
              <a:ext uri="{28A0092B-C50C-407E-A947-70E740481C1C}">
                <a14:useLocalDpi xmlns:a14="http://schemas.microsoft.com/office/drawing/2010/main" val="0"/>
              </a:ext>
            </a:extLst>
          </a:blip>
          <a:srcRect t="30466" b="30466"/>
          <a:stretch>
            <a:fillRect/>
          </a:stretch>
        </p:blipFill>
        <p:spPr>
          <a:xfrm>
            <a:off x="457200" y="762000"/>
            <a:ext cx="8229600" cy="5368925"/>
          </a:xfrm>
        </p:spPr>
      </p:pic>
    </p:spTree>
    <p:extLst>
      <p:ext uri="{BB962C8B-B14F-4D97-AF65-F5344CB8AC3E}">
        <p14:creationId xmlns:p14="http://schemas.microsoft.com/office/powerpoint/2010/main" val="468129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tock-photo-marmalade-marmalade-is-a-fruit-preserve-made-from-the-juice-and-peel-of-citrus-fruits-boiled-with-359667899.jpg"/>
          <p:cNvPicPr>
            <a:picLocks noGrp="1" noChangeAspect="1"/>
          </p:cNvPicPr>
          <p:nvPr>
            <p:ph idx="1"/>
          </p:nvPr>
        </p:nvPicPr>
        <p:blipFill>
          <a:blip r:embed="rId2">
            <a:extLst>
              <a:ext uri="{28A0092B-C50C-407E-A947-70E740481C1C}">
                <a14:useLocalDpi xmlns:a14="http://schemas.microsoft.com/office/drawing/2010/main" val="0"/>
              </a:ext>
            </a:extLst>
          </a:blip>
          <a:srcRect t="17682" b="17682"/>
          <a:stretch>
            <a:fillRect/>
          </a:stretch>
        </p:blipFill>
        <p:spPr/>
      </p:pic>
    </p:spTree>
    <p:extLst>
      <p:ext uri="{BB962C8B-B14F-4D97-AF65-F5344CB8AC3E}">
        <p14:creationId xmlns:p14="http://schemas.microsoft.com/office/powerpoint/2010/main" val="1622159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err="1" smtClean="0"/>
              <a:t>Brong</a:t>
            </a:r>
            <a:r>
              <a:rPr lang="en-US" sz="4400" b="1" dirty="0" smtClean="0"/>
              <a:t> </a:t>
            </a:r>
            <a:r>
              <a:rPr lang="en-US" sz="4400" b="1" dirty="0" err="1" smtClean="0"/>
              <a:t>Ahafo</a:t>
            </a:r>
            <a:r>
              <a:rPr lang="en-US" sz="4400" b="1" dirty="0" smtClean="0"/>
              <a:t> Region</a:t>
            </a:r>
            <a:endParaRPr lang="en-US" sz="4400" b="1" dirty="0"/>
          </a:p>
        </p:txBody>
      </p:sp>
      <p:sp>
        <p:nvSpPr>
          <p:cNvPr id="3" name="Content Placeholder 2"/>
          <p:cNvSpPr>
            <a:spLocks noGrp="1"/>
          </p:cNvSpPr>
          <p:nvPr>
            <p:ph idx="1"/>
          </p:nvPr>
        </p:nvSpPr>
        <p:spPr>
          <a:xfrm>
            <a:off x="533400" y="1447800"/>
            <a:ext cx="8042276" cy="4343400"/>
          </a:xfrm>
        </p:spPr>
        <p:txBody>
          <a:bodyPr>
            <a:noAutofit/>
          </a:bodyPr>
          <a:lstStyle/>
          <a:p>
            <a:r>
              <a:rPr lang="en-US" sz="2200" dirty="0" smtClean="0"/>
              <a:t>Total population is </a:t>
            </a:r>
            <a:r>
              <a:rPr lang="en-US" sz="2200" b="1" dirty="0" smtClean="0"/>
              <a:t>2,310,983</a:t>
            </a:r>
          </a:p>
          <a:p>
            <a:r>
              <a:rPr lang="en-US" sz="2200" dirty="0" smtClean="0"/>
              <a:t>There are 21 districts </a:t>
            </a:r>
          </a:p>
          <a:p>
            <a:r>
              <a:rPr lang="en-US" sz="2200" dirty="0"/>
              <a:t>Arable farming is the predominant activity in the </a:t>
            </a:r>
            <a:r>
              <a:rPr lang="en-US" sz="2200" dirty="0" smtClean="0"/>
              <a:t>Region.</a:t>
            </a:r>
          </a:p>
          <a:p>
            <a:r>
              <a:rPr lang="en-US" sz="2200" dirty="0" smtClean="0"/>
              <a:t>Cocoa, Timber, Cashew, Coffee, Rubber, Tobacco</a:t>
            </a:r>
          </a:p>
          <a:p>
            <a:r>
              <a:rPr lang="en-US" sz="2200" dirty="0" smtClean="0"/>
              <a:t>The </a:t>
            </a:r>
            <a:r>
              <a:rPr lang="en-US" sz="2200" dirty="0"/>
              <a:t>main staple crops grown are cassava, </a:t>
            </a:r>
            <a:r>
              <a:rPr lang="en-US" sz="2200" dirty="0" smtClean="0"/>
              <a:t>yaw, maize</a:t>
            </a:r>
            <a:r>
              <a:rPr lang="en-US" sz="2200" dirty="0"/>
              <a:t>, </a:t>
            </a:r>
            <a:r>
              <a:rPr lang="en-US" sz="2200" dirty="0" smtClean="0"/>
              <a:t>plantain, rice, tomatoes </a:t>
            </a:r>
            <a:r>
              <a:rPr lang="en-US" sz="2200" dirty="0"/>
              <a:t>and </a:t>
            </a:r>
            <a:r>
              <a:rPr lang="en-US" sz="2200" dirty="0" smtClean="0"/>
              <a:t>cocoyam </a:t>
            </a:r>
          </a:p>
          <a:p>
            <a:r>
              <a:rPr lang="en-US" sz="2200" dirty="0"/>
              <a:t>Cash crops grown are </a:t>
            </a:r>
            <a:r>
              <a:rPr lang="en-US" sz="2200" dirty="0" smtClean="0"/>
              <a:t>pineapple, citrus, vegetable </a:t>
            </a:r>
            <a:r>
              <a:rPr lang="en-US" sz="2200" dirty="0"/>
              <a:t>and oil </a:t>
            </a:r>
            <a:r>
              <a:rPr lang="en-US" sz="2200" dirty="0" smtClean="0"/>
              <a:t>palm</a:t>
            </a:r>
          </a:p>
          <a:p>
            <a:r>
              <a:rPr lang="en-US" sz="2200" dirty="0"/>
              <a:t>Livestock and poultry production is relatively undeveloped in the </a:t>
            </a:r>
            <a:r>
              <a:rPr lang="en-US" sz="2200" dirty="0" smtClean="0"/>
              <a:t>Region</a:t>
            </a:r>
          </a:p>
          <a:p>
            <a:r>
              <a:rPr lang="en-US" sz="2200" dirty="0"/>
              <a:t>Poultry, pigs and small ruminants are raised at the domestic </a:t>
            </a:r>
            <a:r>
              <a:rPr lang="en-US" sz="2200" dirty="0" smtClean="0"/>
              <a:t>level</a:t>
            </a:r>
          </a:p>
        </p:txBody>
      </p:sp>
    </p:spTree>
    <p:extLst>
      <p:ext uri="{BB962C8B-B14F-4D97-AF65-F5344CB8AC3E}">
        <p14:creationId xmlns:p14="http://schemas.microsoft.com/office/powerpoint/2010/main" val="15014975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685800"/>
            <a:ext cx="8042276" cy="5257801"/>
          </a:xfrm>
        </p:spPr>
        <p:txBody>
          <a:bodyPr>
            <a:normAutofit fontScale="92500" lnSpcReduction="10000"/>
          </a:bodyPr>
          <a:lstStyle/>
          <a:p>
            <a:r>
              <a:rPr lang="en-US" dirty="0"/>
              <a:t>Famous native citizens of </a:t>
            </a:r>
            <a:r>
              <a:rPr lang="en-US" dirty="0" err="1"/>
              <a:t>Brong-Ahafo</a:t>
            </a:r>
            <a:r>
              <a:rPr lang="en-US" dirty="0"/>
              <a:t>  </a:t>
            </a:r>
            <a:r>
              <a:rPr lang="en-US" dirty="0" smtClean="0"/>
              <a:t>- Citizen </a:t>
            </a:r>
            <a:r>
              <a:rPr lang="en-US" dirty="0"/>
              <a:t>Settlement </a:t>
            </a:r>
          </a:p>
          <a:p>
            <a:r>
              <a:rPr lang="en-US" dirty="0" smtClean="0">
                <a:hlinkClick r:id="rId2" tooltip="Kevin-Prince Boateng"/>
              </a:rPr>
              <a:t>Kevin</a:t>
            </a:r>
            <a:r>
              <a:rPr lang="en-US" dirty="0">
                <a:hlinkClick r:id="rId2" tooltip="Kevin-Prince Boateng"/>
              </a:rPr>
              <a:t>-Prince Boateng</a:t>
            </a:r>
            <a:r>
              <a:rPr lang="en-US" dirty="0"/>
              <a:t> </a:t>
            </a:r>
            <a:r>
              <a:rPr lang="en-US" dirty="0" smtClean="0"/>
              <a:t> - </a:t>
            </a:r>
            <a:r>
              <a:rPr lang="en-US" dirty="0" smtClean="0">
                <a:hlinkClick r:id="rId3" tooltip="Sunyani"/>
              </a:rPr>
              <a:t>Sunyani</a:t>
            </a:r>
            <a:r>
              <a:rPr lang="en-US" dirty="0" smtClean="0"/>
              <a:t> </a:t>
            </a:r>
          </a:p>
          <a:p>
            <a:r>
              <a:rPr lang="en-US" dirty="0" smtClean="0">
                <a:hlinkClick r:id="rId4" tooltip="Asamoah Gyan"/>
              </a:rPr>
              <a:t>Asamoah </a:t>
            </a:r>
            <a:r>
              <a:rPr lang="en-US" dirty="0">
                <a:hlinkClick r:id="rId4" tooltip="Asamoah Gyan"/>
              </a:rPr>
              <a:t>Gyan</a:t>
            </a:r>
            <a:r>
              <a:rPr lang="en-US" dirty="0"/>
              <a:t> </a:t>
            </a:r>
            <a:r>
              <a:rPr lang="en-US" dirty="0" smtClean="0">
                <a:hlinkClick r:id="rId5" tooltip="James Kwesi Appiah"/>
              </a:rPr>
              <a:t>–</a:t>
            </a:r>
            <a:r>
              <a:rPr lang="en-US" dirty="0" smtClean="0"/>
              <a:t> </a:t>
            </a:r>
            <a:r>
              <a:rPr lang="en-US" dirty="0" smtClean="0">
                <a:hlinkClick r:id="rId6" tooltip="Wenchi"/>
              </a:rPr>
              <a:t>Wenchi</a:t>
            </a:r>
            <a:r>
              <a:rPr lang="en-US" dirty="0" smtClean="0"/>
              <a:t> </a:t>
            </a:r>
          </a:p>
          <a:p>
            <a:r>
              <a:rPr lang="en-US" dirty="0" smtClean="0">
                <a:hlinkClick r:id="rId5" tooltip="James Kwesi Appiah"/>
              </a:rPr>
              <a:t>James </a:t>
            </a:r>
            <a:r>
              <a:rPr lang="en-US" dirty="0">
                <a:hlinkClick r:id="rId5" tooltip="James Kwesi Appiah"/>
              </a:rPr>
              <a:t>Kwesi Appiah</a:t>
            </a:r>
            <a:r>
              <a:rPr lang="en-US" dirty="0"/>
              <a:t> </a:t>
            </a:r>
            <a:r>
              <a:rPr lang="en-US" dirty="0" smtClean="0"/>
              <a:t> - </a:t>
            </a:r>
            <a:r>
              <a:rPr lang="en-US" dirty="0" smtClean="0">
                <a:hlinkClick r:id="rId3" tooltip="Sunyani"/>
              </a:rPr>
              <a:t>Sunyani</a:t>
            </a:r>
            <a:r>
              <a:rPr lang="en-US" dirty="0" smtClean="0"/>
              <a:t> </a:t>
            </a:r>
          </a:p>
          <a:p>
            <a:r>
              <a:rPr lang="en-US" dirty="0" smtClean="0">
                <a:hlinkClick r:id="rId7" tooltip="Afriyie Acquah"/>
              </a:rPr>
              <a:t>Afriyie </a:t>
            </a:r>
            <a:r>
              <a:rPr lang="en-US" dirty="0">
                <a:hlinkClick r:id="rId7" tooltip="Afriyie Acquah"/>
              </a:rPr>
              <a:t>Acquah</a:t>
            </a:r>
            <a:r>
              <a:rPr lang="en-US" dirty="0"/>
              <a:t> </a:t>
            </a:r>
            <a:r>
              <a:rPr lang="en-US" dirty="0" smtClean="0"/>
              <a:t>– </a:t>
            </a:r>
            <a:r>
              <a:rPr lang="en-US" dirty="0" smtClean="0">
                <a:hlinkClick r:id="rId3" tooltip="Sunyani"/>
              </a:rPr>
              <a:t>Sunyani</a:t>
            </a:r>
            <a:r>
              <a:rPr lang="en-US" dirty="0" smtClean="0"/>
              <a:t>  </a:t>
            </a:r>
          </a:p>
          <a:p>
            <a:r>
              <a:rPr lang="en-US" dirty="0" smtClean="0">
                <a:hlinkClick r:id="rId8" tooltip="Emmanuel Agyemang-Badu"/>
              </a:rPr>
              <a:t>Emmanuel </a:t>
            </a:r>
            <a:r>
              <a:rPr lang="en-US" dirty="0">
                <a:hlinkClick r:id="rId8" tooltip="Emmanuel Agyemang-Badu"/>
              </a:rPr>
              <a:t>Agyemang-Badu</a:t>
            </a:r>
            <a:r>
              <a:rPr lang="en-US" dirty="0"/>
              <a:t> </a:t>
            </a:r>
            <a:r>
              <a:rPr lang="en-US" dirty="0" smtClean="0">
                <a:hlinkClick r:id="rId9" tooltip="John Paintsil"/>
              </a:rPr>
              <a:t>–</a:t>
            </a:r>
            <a:r>
              <a:rPr lang="en-US" dirty="0" smtClean="0"/>
              <a:t> </a:t>
            </a:r>
            <a:r>
              <a:rPr lang="en-US" dirty="0" smtClean="0">
                <a:hlinkClick r:id="rId10" tooltip="Seikwa"/>
              </a:rPr>
              <a:t>Seikwa</a:t>
            </a:r>
            <a:r>
              <a:rPr lang="en-US" dirty="0" smtClean="0"/>
              <a:t> </a:t>
            </a:r>
          </a:p>
          <a:p>
            <a:r>
              <a:rPr lang="en-US" dirty="0" smtClean="0">
                <a:hlinkClick r:id="rId9" tooltip="John Paintsil"/>
              </a:rPr>
              <a:t>John </a:t>
            </a:r>
            <a:r>
              <a:rPr lang="en-US" dirty="0">
                <a:hlinkClick r:id="rId9" tooltip="John Paintsil"/>
              </a:rPr>
              <a:t>Paintsil</a:t>
            </a:r>
            <a:r>
              <a:rPr lang="en-US" dirty="0"/>
              <a:t> </a:t>
            </a:r>
            <a:r>
              <a:rPr lang="en-US" dirty="0" smtClean="0">
                <a:hlinkClick r:id="rId11" tooltip="Kwadwo Afari-Gyan"/>
              </a:rPr>
              <a:t>–</a:t>
            </a:r>
            <a:r>
              <a:rPr lang="en-US" dirty="0" smtClean="0"/>
              <a:t> </a:t>
            </a:r>
            <a:r>
              <a:rPr lang="en-US" dirty="0" smtClean="0">
                <a:hlinkClick r:id="rId12" tooltip="Berekum"/>
              </a:rPr>
              <a:t>Berekum</a:t>
            </a:r>
            <a:r>
              <a:rPr lang="en-US" dirty="0" smtClean="0"/>
              <a:t> </a:t>
            </a:r>
          </a:p>
          <a:p>
            <a:r>
              <a:rPr lang="en-US" dirty="0" smtClean="0">
                <a:hlinkClick r:id="rId11" tooltip="Kwadwo Afari-Gyan"/>
              </a:rPr>
              <a:t>Kwadwo </a:t>
            </a:r>
            <a:r>
              <a:rPr lang="en-US" dirty="0">
                <a:hlinkClick r:id="rId11" tooltip="Kwadwo Afari-Gyan"/>
              </a:rPr>
              <a:t>Afari-Gyan</a:t>
            </a:r>
            <a:r>
              <a:rPr lang="en-US" dirty="0"/>
              <a:t> </a:t>
            </a:r>
            <a:r>
              <a:rPr lang="en-US" dirty="0" smtClean="0">
                <a:hlinkClick r:id="rId13" tooltip="Kofi Abrefa Busia"/>
              </a:rPr>
              <a:t>–</a:t>
            </a:r>
            <a:r>
              <a:rPr lang="en-US" dirty="0" smtClean="0"/>
              <a:t> </a:t>
            </a:r>
            <a:r>
              <a:rPr lang="en-US" dirty="0" smtClean="0">
                <a:hlinkClick r:id="rId12" tooltip="Berekum"/>
              </a:rPr>
              <a:t>Berekum</a:t>
            </a:r>
            <a:r>
              <a:rPr lang="en-US" dirty="0" smtClean="0"/>
              <a:t> </a:t>
            </a:r>
          </a:p>
          <a:p>
            <a:r>
              <a:rPr lang="en-US" dirty="0" smtClean="0">
                <a:hlinkClick r:id="rId13" tooltip="Kofi Abrefa Busia"/>
              </a:rPr>
              <a:t>Kofi </a:t>
            </a:r>
            <a:r>
              <a:rPr lang="en-US" dirty="0">
                <a:hlinkClick r:id="rId13" tooltip="Kofi Abrefa Busia"/>
              </a:rPr>
              <a:t>Abrefa Busia</a:t>
            </a:r>
            <a:r>
              <a:rPr lang="en-US" dirty="0"/>
              <a:t> </a:t>
            </a:r>
            <a:r>
              <a:rPr lang="en-US" dirty="0" smtClean="0"/>
              <a:t>- </a:t>
            </a:r>
            <a:r>
              <a:rPr lang="en-US" dirty="0" smtClean="0">
                <a:hlinkClick r:id="rId6" tooltip="Wenchi"/>
              </a:rPr>
              <a:t>Wenchi</a:t>
            </a:r>
            <a:endParaRPr lang="en-US" dirty="0"/>
          </a:p>
        </p:txBody>
      </p:sp>
    </p:spTree>
    <p:extLst>
      <p:ext uri="{BB962C8B-B14F-4D97-AF65-F5344CB8AC3E}">
        <p14:creationId xmlns:p14="http://schemas.microsoft.com/office/powerpoint/2010/main" val="589726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9925"/>
          </a:xfrm>
        </p:spPr>
        <p:txBody>
          <a:bodyPr/>
          <a:lstStyle/>
          <a:p>
            <a:pPr lvl="0" algn="just"/>
            <a:r>
              <a:rPr lang="en-GB" dirty="0">
                <a:effectLst/>
              </a:rPr>
              <a:t>To celebrate her tenth birthday Anne drove a nail into the trunk of an oak tree. Assuming that the tree grew three inches each year, how much higher would the nail be when Anne is 25 years old</a:t>
            </a:r>
            <a:r>
              <a:rPr lang="en-GB" dirty="0" smtClean="0">
                <a:effectLst/>
              </a:rPr>
              <a:t>?</a:t>
            </a:r>
          </a:p>
          <a:p>
            <a:pPr algn="just"/>
            <a:r>
              <a:rPr lang="en-GB" dirty="0">
                <a:effectLst/>
              </a:rPr>
              <a:t>If it’s not the day after Monday or the day before Thursday, and it isn’t Sunday tomorrow nor was it Sunday yesterday, and the day after tomorrow isn’t Saturday, and the day before yesterday wasn’t Wednesday, what day is it, according to the description?</a:t>
            </a:r>
            <a:endParaRPr lang="en-US" dirty="0">
              <a:effectLst/>
            </a:endParaRPr>
          </a:p>
          <a:p>
            <a:pPr lvl="0" algn="just"/>
            <a:endParaRPr lang="en-US" dirty="0">
              <a:effectLst/>
            </a:endParaRPr>
          </a:p>
        </p:txBody>
      </p:sp>
      <p:sp>
        <p:nvSpPr>
          <p:cNvPr id="4" name="Slide Number Placeholder 3"/>
          <p:cNvSpPr>
            <a:spLocks noGrp="1"/>
          </p:cNvSpPr>
          <p:nvPr>
            <p:ph type="sldNum" sz="quarter" idx="12"/>
          </p:nvPr>
        </p:nvSpPr>
        <p:spPr/>
        <p:txBody>
          <a:bodyPr/>
          <a:lstStyle/>
          <a:p>
            <a:pPr>
              <a:defRPr/>
            </a:pPr>
            <a:fld id="{3096568B-B6D5-C444-88D7-F1A57164E075}" type="slidenum">
              <a:rPr lang="en-US" smtClean="0"/>
              <a:pPr>
                <a:defRPr/>
              </a:pPr>
              <a:t>3</a:t>
            </a:fld>
            <a:endParaRPr lang="en-US"/>
          </a:p>
        </p:txBody>
      </p:sp>
    </p:spTree>
    <p:extLst>
      <p:ext uri="{BB962C8B-B14F-4D97-AF65-F5344CB8AC3E}">
        <p14:creationId xmlns:p14="http://schemas.microsoft.com/office/powerpoint/2010/main" val="2422386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Value Chain Production</a:t>
            </a:r>
            <a:endParaRPr lang="en-US" b="1" dirty="0"/>
          </a:p>
        </p:txBody>
      </p:sp>
      <p:sp>
        <p:nvSpPr>
          <p:cNvPr id="3" name="Content Placeholder 2"/>
          <p:cNvSpPr>
            <a:spLocks noGrp="1"/>
          </p:cNvSpPr>
          <p:nvPr>
            <p:ph idx="1"/>
          </p:nvPr>
        </p:nvSpPr>
        <p:spPr/>
        <p:txBody>
          <a:bodyPr>
            <a:normAutofit/>
          </a:bodyPr>
          <a:lstStyle/>
          <a:p>
            <a:r>
              <a:rPr lang="en-US" sz="4800" dirty="0" smtClean="0"/>
              <a:t>Producers / Cultivation</a:t>
            </a:r>
          </a:p>
          <a:p>
            <a:r>
              <a:rPr lang="en-US" sz="4800" dirty="0" smtClean="0"/>
              <a:t>Conversion / Processing</a:t>
            </a:r>
          </a:p>
          <a:p>
            <a:r>
              <a:rPr lang="en-US" sz="4800" dirty="0" smtClean="0"/>
              <a:t>Distribution</a:t>
            </a:r>
            <a:endParaRPr lang="en-US" sz="4800" dirty="0"/>
          </a:p>
        </p:txBody>
      </p:sp>
    </p:spTree>
    <p:extLst>
      <p:ext uri="{BB962C8B-B14F-4D97-AF65-F5344CB8AC3E}">
        <p14:creationId xmlns:p14="http://schemas.microsoft.com/office/powerpoint/2010/main" val="8955991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hlinkClick r:id="rId2" action="ppaction://hlinkfile"/>
              </a:rPr>
              <a:t>Cassava</a:t>
            </a:r>
            <a:endParaRPr lang="en-US" b="1" dirty="0"/>
          </a:p>
        </p:txBody>
      </p:sp>
      <p:sp>
        <p:nvSpPr>
          <p:cNvPr id="3" name="Content Placeholder 2"/>
          <p:cNvSpPr>
            <a:spLocks noGrp="1"/>
          </p:cNvSpPr>
          <p:nvPr>
            <p:ph idx="1"/>
          </p:nvPr>
        </p:nvSpPr>
        <p:spPr>
          <a:xfrm>
            <a:off x="457200" y="1420814"/>
            <a:ext cx="8229600" cy="4710112"/>
          </a:xfrm>
        </p:spPr>
        <p:txBody>
          <a:bodyPr>
            <a:noAutofit/>
          </a:bodyPr>
          <a:lstStyle/>
          <a:p>
            <a:r>
              <a:rPr lang="en-US" sz="2400" dirty="0"/>
              <a:t>Cooked fresh roots (that include pounded fresh cassava, locally know as </a:t>
            </a:r>
            <a:r>
              <a:rPr lang="en-US" sz="2400" dirty="0" err="1"/>
              <a:t>fufu</a:t>
            </a:r>
            <a:r>
              <a:rPr lang="en-US" sz="2400" dirty="0"/>
              <a:t> in Ghana) </a:t>
            </a:r>
          </a:p>
          <a:p>
            <a:r>
              <a:rPr lang="en-US" sz="2400" dirty="0"/>
              <a:t>Cassava flours: fermented and unfermented </a:t>
            </a:r>
            <a:r>
              <a:rPr lang="en-US" sz="2400" dirty="0" smtClean="0"/>
              <a:t>(pie, pastries, bread </a:t>
            </a:r>
            <a:r>
              <a:rPr lang="en-US" sz="2400" dirty="0" err="1" smtClean="0"/>
              <a:t>etc</a:t>
            </a:r>
            <a:r>
              <a:rPr lang="en-US" sz="2400" dirty="0" smtClean="0"/>
              <a:t>)</a:t>
            </a:r>
            <a:endParaRPr lang="en-US" sz="2400" dirty="0"/>
          </a:p>
          <a:p>
            <a:r>
              <a:rPr lang="en-US" sz="2400" dirty="0"/>
              <a:t>Granulated roasted cassava (</a:t>
            </a:r>
            <a:r>
              <a:rPr lang="en-US" sz="2400" dirty="0" err="1"/>
              <a:t>gari</a:t>
            </a:r>
            <a:r>
              <a:rPr lang="en-US" sz="2400" dirty="0"/>
              <a:t>) </a:t>
            </a:r>
          </a:p>
          <a:p>
            <a:r>
              <a:rPr lang="en-US" sz="2400" dirty="0"/>
              <a:t>Granulated cooked cassava (</a:t>
            </a:r>
            <a:r>
              <a:rPr lang="en-US" sz="2400" dirty="0" err="1"/>
              <a:t>attieke</a:t>
            </a:r>
            <a:r>
              <a:rPr lang="en-US" sz="2400" dirty="0"/>
              <a:t>, </a:t>
            </a:r>
            <a:r>
              <a:rPr lang="en-US" sz="2400" dirty="0" err="1"/>
              <a:t>kwosai</a:t>
            </a:r>
            <a:r>
              <a:rPr lang="en-US" sz="2400" dirty="0"/>
              <a:t>) </a:t>
            </a:r>
          </a:p>
          <a:p>
            <a:r>
              <a:rPr lang="en-US" sz="2400" dirty="0"/>
              <a:t>Fermented pastes (</a:t>
            </a:r>
            <a:r>
              <a:rPr lang="en-US" sz="2400" dirty="0" err="1"/>
              <a:t>agbelima</a:t>
            </a:r>
            <a:r>
              <a:rPr lang="en-US" sz="2400" dirty="0"/>
              <a:t>, </a:t>
            </a:r>
            <a:r>
              <a:rPr lang="en-US" sz="2400" dirty="0" err="1" smtClean="0"/>
              <a:t>fufu</a:t>
            </a:r>
            <a:r>
              <a:rPr lang="en-US" sz="2400" dirty="0" smtClean="0"/>
              <a:t> in Nigeria) </a:t>
            </a:r>
            <a:endParaRPr lang="en-US" sz="2400" dirty="0"/>
          </a:p>
          <a:p>
            <a:r>
              <a:rPr lang="en-US" sz="2400" dirty="0" err="1"/>
              <a:t>Sedimented</a:t>
            </a:r>
            <a:r>
              <a:rPr lang="en-US" sz="2400" dirty="0"/>
              <a:t> starches </a:t>
            </a:r>
          </a:p>
          <a:p>
            <a:r>
              <a:rPr lang="en-US" sz="2400" dirty="0"/>
              <a:t>Drinks (with cassava components) </a:t>
            </a:r>
          </a:p>
          <a:p>
            <a:r>
              <a:rPr lang="en-US" sz="2400" dirty="0"/>
              <a:t>Leaves (cooked as vegetables) </a:t>
            </a:r>
          </a:p>
          <a:p>
            <a:r>
              <a:rPr lang="en-US" sz="2400" dirty="0"/>
              <a:t>Medicines </a:t>
            </a:r>
            <a:endParaRPr lang="en-US" sz="2400" dirty="0" smtClean="0"/>
          </a:p>
          <a:p>
            <a:r>
              <a:rPr lang="en-US" sz="2400" dirty="0" smtClean="0"/>
              <a:t>Chips</a:t>
            </a:r>
            <a:endParaRPr lang="en-US" sz="2400" dirty="0"/>
          </a:p>
          <a:p>
            <a:endParaRPr lang="en-US" sz="2400" dirty="0"/>
          </a:p>
        </p:txBody>
      </p:sp>
    </p:spTree>
    <p:extLst>
      <p:ext uri="{BB962C8B-B14F-4D97-AF65-F5344CB8AC3E}">
        <p14:creationId xmlns:p14="http://schemas.microsoft.com/office/powerpoint/2010/main" val="6215616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Maize</a:t>
            </a:r>
            <a:endParaRPr lang="en-US" b="1" dirty="0"/>
          </a:p>
        </p:txBody>
      </p:sp>
      <p:sp>
        <p:nvSpPr>
          <p:cNvPr id="3" name="Content Placeholder 2"/>
          <p:cNvSpPr>
            <a:spLocks noGrp="1"/>
          </p:cNvSpPr>
          <p:nvPr>
            <p:ph idx="1"/>
          </p:nvPr>
        </p:nvSpPr>
        <p:spPr/>
        <p:txBody>
          <a:bodyPr>
            <a:noAutofit/>
          </a:bodyPr>
          <a:lstStyle/>
          <a:p>
            <a:r>
              <a:rPr lang="en-US" sz="2600" b="1" dirty="0"/>
              <a:t>Maize flour, or meal</a:t>
            </a:r>
            <a:r>
              <a:rPr lang="en-US" sz="2600" dirty="0"/>
              <a:t>, is made into a thick porridge in many </a:t>
            </a:r>
            <a:r>
              <a:rPr lang="en-US" sz="2600" dirty="0" smtClean="0"/>
              <a:t>cultures</a:t>
            </a:r>
          </a:p>
          <a:p>
            <a:r>
              <a:rPr lang="en-US" sz="2600" b="1" dirty="0"/>
              <a:t>Cornstarch</a:t>
            </a:r>
            <a:r>
              <a:rPr lang="en-US" sz="2600" dirty="0"/>
              <a:t> is made from maize </a:t>
            </a:r>
            <a:r>
              <a:rPr lang="en-US" sz="2600" dirty="0" smtClean="0"/>
              <a:t>kernels</a:t>
            </a:r>
          </a:p>
          <a:p>
            <a:r>
              <a:rPr lang="en-US" sz="2600" b="1" dirty="0"/>
              <a:t>Corn syrup</a:t>
            </a:r>
            <a:r>
              <a:rPr lang="en-US" sz="2600" dirty="0"/>
              <a:t> is used as a sweetener instead of sugar </a:t>
            </a:r>
            <a:endParaRPr lang="en-US" sz="2600" dirty="0" smtClean="0"/>
          </a:p>
          <a:p>
            <a:r>
              <a:rPr lang="en-US" sz="2600" b="1" dirty="0"/>
              <a:t>Corn for cows, hogs, catfish and </a:t>
            </a:r>
            <a:r>
              <a:rPr lang="en-US" sz="2600" b="1" dirty="0" smtClean="0"/>
              <a:t>chickens</a:t>
            </a:r>
          </a:p>
          <a:p>
            <a:r>
              <a:rPr lang="en-US" sz="2600" b="1" dirty="0" smtClean="0"/>
              <a:t>Maize oil</a:t>
            </a:r>
          </a:p>
          <a:p>
            <a:r>
              <a:rPr lang="en-US" sz="2600" b="1" dirty="0" smtClean="0"/>
              <a:t>Popcorn</a:t>
            </a:r>
          </a:p>
          <a:p>
            <a:r>
              <a:rPr lang="en-US" sz="2600" b="1" dirty="0" smtClean="0"/>
              <a:t>Penicillin – corn steep liquor</a:t>
            </a:r>
          </a:p>
          <a:p>
            <a:r>
              <a:rPr lang="en-US" sz="2600" b="1" dirty="0" smtClean="0"/>
              <a:t>Whiskey</a:t>
            </a:r>
          </a:p>
          <a:p>
            <a:r>
              <a:rPr lang="en-US" sz="2600" b="1" dirty="0" smtClean="0"/>
              <a:t>Sweet corn</a:t>
            </a:r>
          </a:p>
          <a:p>
            <a:r>
              <a:rPr lang="en-US" sz="2600" b="1" dirty="0" smtClean="0"/>
              <a:t>Animal feed </a:t>
            </a:r>
          </a:p>
          <a:p>
            <a:endParaRPr lang="en-US" sz="2600" b="1" dirty="0"/>
          </a:p>
        </p:txBody>
      </p:sp>
    </p:spTree>
    <p:extLst>
      <p:ext uri="{BB962C8B-B14F-4D97-AF65-F5344CB8AC3E}">
        <p14:creationId xmlns:p14="http://schemas.microsoft.com/office/powerpoint/2010/main" val="12258732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sz="4000" b="1" dirty="0" smtClean="0"/>
              <a:t>Errors </a:t>
            </a:r>
            <a:r>
              <a:rPr lang="en-US" sz="4000" b="1" dirty="0"/>
              <a:t>in selection </a:t>
            </a:r>
          </a:p>
        </p:txBody>
      </p:sp>
      <p:sp>
        <p:nvSpPr>
          <p:cNvPr id="114691" name="Rectangle 3"/>
          <p:cNvSpPr>
            <a:spLocks noGrp="1" noChangeArrowheads="1"/>
          </p:cNvSpPr>
          <p:nvPr>
            <p:ph type="body" idx="1"/>
          </p:nvPr>
        </p:nvSpPr>
        <p:spPr/>
        <p:txBody>
          <a:bodyPr/>
          <a:lstStyle/>
          <a:p>
            <a:pPr marL="609600" indent="-609600" algn="l" rtl="0">
              <a:lnSpc>
                <a:spcPct val="80000"/>
              </a:lnSpc>
              <a:buFont typeface="Wingdings" charset="0"/>
              <a:buAutoNum type="arabicPeriod"/>
            </a:pPr>
            <a:r>
              <a:rPr lang="ja-JP" altLang="en-US" sz="2800" dirty="0"/>
              <a:t>“</a:t>
            </a:r>
            <a:r>
              <a:rPr lang="en-US" sz="2800" dirty="0"/>
              <a:t>Me too</a:t>
            </a:r>
            <a:r>
              <a:rPr lang="ja-JP" altLang="en-US" sz="2800" dirty="0"/>
              <a:t>”</a:t>
            </a:r>
            <a:r>
              <a:rPr lang="en-US" sz="2800" dirty="0"/>
              <a:t>  syndrome</a:t>
            </a:r>
          </a:p>
          <a:p>
            <a:pPr marL="609600" indent="-609600" algn="l" rtl="0">
              <a:lnSpc>
                <a:spcPct val="80000"/>
              </a:lnSpc>
              <a:buFont typeface="Wingdings" charset="0"/>
              <a:buAutoNum type="arabicPeriod"/>
            </a:pPr>
            <a:r>
              <a:rPr lang="en-US" sz="2800" dirty="0"/>
              <a:t>Fallacy of numbers</a:t>
            </a:r>
          </a:p>
          <a:p>
            <a:pPr marL="609600" indent="-609600" algn="l" rtl="0">
              <a:lnSpc>
                <a:spcPct val="80000"/>
              </a:lnSpc>
              <a:buFont typeface="Wingdings" charset="0"/>
              <a:buAutoNum type="arabicPeriod"/>
            </a:pPr>
            <a:r>
              <a:rPr lang="ja-JP" altLang="en-US" sz="2800" dirty="0"/>
              <a:t>“</a:t>
            </a:r>
            <a:r>
              <a:rPr lang="en-US" sz="2800" dirty="0"/>
              <a:t>Story of an elephant</a:t>
            </a:r>
            <a:r>
              <a:rPr lang="ja-JP" altLang="en-US" sz="2800" dirty="0"/>
              <a:t>”</a:t>
            </a:r>
            <a:r>
              <a:rPr lang="en-US" sz="2800" dirty="0"/>
              <a:t> syndrome</a:t>
            </a:r>
          </a:p>
          <a:p>
            <a:pPr marL="609600" indent="-609600" algn="l" rtl="0">
              <a:lnSpc>
                <a:spcPct val="80000"/>
              </a:lnSpc>
              <a:buFont typeface="Wingdings" charset="0"/>
              <a:buAutoNum type="arabicPeriod"/>
            </a:pPr>
            <a:r>
              <a:rPr lang="en-US" sz="2800" dirty="0"/>
              <a:t>Square peg in a round hole</a:t>
            </a:r>
          </a:p>
          <a:p>
            <a:pPr marL="609600" indent="-609600" algn="l" rtl="0">
              <a:lnSpc>
                <a:spcPct val="80000"/>
              </a:lnSpc>
              <a:buFont typeface="Wingdings" charset="0"/>
              <a:buAutoNum type="arabicPeriod"/>
            </a:pPr>
            <a:r>
              <a:rPr lang="en-US" sz="2800" dirty="0"/>
              <a:t>Undifferentiated enterprise</a:t>
            </a:r>
          </a:p>
          <a:p>
            <a:pPr marL="609600" indent="-609600" algn="l" rtl="0">
              <a:lnSpc>
                <a:spcPct val="80000"/>
              </a:lnSpc>
              <a:buFont typeface="Wingdings" charset="0"/>
              <a:buAutoNum type="arabicPeriod"/>
            </a:pPr>
            <a:r>
              <a:rPr lang="en-US" sz="2800" dirty="0"/>
              <a:t>Failure to grasp key elements of success</a:t>
            </a:r>
          </a:p>
          <a:p>
            <a:pPr marL="609600" indent="-609600" algn="l" rtl="0">
              <a:lnSpc>
                <a:spcPct val="80000"/>
              </a:lnSpc>
              <a:buFont typeface="Wingdings" charset="0"/>
              <a:buAutoNum type="arabicPeriod"/>
            </a:pPr>
            <a:r>
              <a:rPr lang="en-US" sz="2800" dirty="0"/>
              <a:t>Lack ownership</a:t>
            </a:r>
          </a:p>
          <a:p>
            <a:pPr marL="609600" indent="-609600" algn="l" rtl="0">
              <a:lnSpc>
                <a:spcPct val="80000"/>
              </a:lnSpc>
              <a:buFont typeface="Wingdings" charset="0"/>
              <a:buAutoNum type="arabicPeriod"/>
            </a:pPr>
            <a:r>
              <a:rPr lang="en-US" sz="2800" dirty="0"/>
              <a:t>Catch the first bus</a:t>
            </a:r>
          </a:p>
          <a:p>
            <a:pPr marL="609600" indent="-609600" algn="l" rtl="0">
              <a:lnSpc>
                <a:spcPct val="80000"/>
              </a:lnSpc>
              <a:buFont typeface="Wingdings" charset="0"/>
              <a:buAutoNum type="arabicPeriod"/>
            </a:pPr>
            <a:r>
              <a:rPr lang="en-US" sz="2800" dirty="0"/>
              <a:t>Inaccurate information</a:t>
            </a:r>
          </a:p>
          <a:p>
            <a:pPr marL="609600" indent="-609600" algn="l" rtl="0">
              <a:lnSpc>
                <a:spcPct val="80000"/>
              </a:lnSpc>
              <a:buFont typeface="Wingdings" charset="0"/>
              <a:buAutoNum type="arabicPeriod"/>
            </a:pPr>
            <a:r>
              <a:rPr lang="en-US" sz="2800" dirty="0"/>
              <a:t>Unwillingness to step back</a:t>
            </a:r>
            <a:endParaRPr lang="x-none" sz="2800" dirty="0"/>
          </a:p>
        </p:txBody>
      </p:sp>
    </p:spTree>
    <p:extLst>
      <p:ext uri="{BB962C8B-B14F-4D97-AF65-F5344CB8AC3E}">
        <p14:creationId xmlns:p14="http://schemas.microsoft.com/office/powerpoint/2010/main" val="34923155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4690"/>
                                        </p:tgtEl>
                                        <p:attrNameLst>
                                          <p:attrName>style.visibility</p:attrName>
                                        </p:attrNameLst>
                                      </p:cBhvr>
                                      <p:to>
                                        <p:strVal val="visible"/>
                                      </p:to>
                                    </p:set>
                                    <p:animEffect transition="in" filter="fade">
                                      <p:cBhvr>
                                        <p:cTn id="7" dur="1000"/>
                                        <p:tgtEl>
                                          <p:spTgt spid="114690"/>
                                        </p:tgtEl>
                                      </p:cBhvr>
                                    </p:animEffect>
                                    <p:anim calcmode="lin" valueType="num">
                                      <p:cBhvr>
                                        <p:cTn id="8" dur="1000" fill="hold"/>
                                        <p:tgtEl>
                                          <p:spTgt spid="114690"/>
                                        </p:tgtEl>
                                        <p:attrNameLst>
                                          <p:attrName>ppt_x</p:attrName>
                                        </p:attrNameLst>
                                      </p:cBhvr>
                                      <p:tavLst>
                                        <p:tav tm="0">
                                          <p:val>
                                            <p:strVal val="#ppt_x"/>
                                          </p:val>
                                        </p:tav>
                                        <p:tav tm="100000">
                                          <p:val>
                                            <p:strVal val="#ppt_x"/>
                                          </p:val>
                                        </p:tav>
                                      </p:tavLst>
                                    </p:anim>
                                    <p:anim calcmode="lin" valueType="num">
                                      <p:cBhvr>
                                        <p:cTn id="9" dur="1000" fill="hold"/>
                                        <p:tgtEl>
                                          <p:spTgt spid="114690"/>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14691">
                                            <p:txEl>
                                              <p:pRg st="0" end="0"/>
                                            </p:txEl>
                                          </p:spTgt>
                                        </p:tgtEl>
                                        <p:attrNameLst>
                                          <p:attrName>style.visibility</p:attrName>
                                        </p:attrNameLst>
                                      </p:cBhvr>
                                      <p:to>
                                        <p:strVal val="visible"/>
                                      </p:to>
                                    </p:set>
                                    <p:animEffect transition="in" filter="fade">
                                      <p:cBhvr>
                                        <p:cTn id="14" dur="1000"/>
                                        <p:tgtEl>
                                          <p:spTgt spid="114691">
                                            <p:txEl>
                                              <p:pRg st="0" end="0"/>
                                            </p:txEl>
                                          </p:spTgt>
                                        </p:tgtEl>
                                      </p:cBhvr>
                                    </p:animEffect>
                                    <p:anim calcmode="lin" valueType="num">
                                      <p:cBhvr>
                                        <p:cTn id="15" dur="1000" fill="hold"/>
                                        <p:tgtEl>
                                          <p:spTgt spid="11469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1469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14691">
                                            <p:txEl>
                                              <p:pRg st="1" end="1"/>
                                            </p:txEl>
                                          </p:spTgt>
                                        </p:tgtEl>
                                        <p:attrNameLst>
                                          <p:attrName>style.visibility</p:attrName>
                                        </p:attrNameLst>
                                      </p:cBhvr>
                                      <p:to>
                                        <p:strVal val="visible"/>
                                      </p:to>
                                    </p:set>
                                    <p:animEffect transition="in" filter="fade">
                                      <p:cBhvr>
                                        <p:cTn id="21" dur="1000"/>
                                        <p:tgtEl>
                                          <p:spTgt spid="114691">
                                            <p:txEl>
                                              <p:pRg st="1" end="1"/>
                                            </p:txEl>
                                          </p:spTgt>
                                        </p:tgtEl>
                                      </p:cBhvr>
                                    </p:animEffect>
                                    <p:anim calcmode="lin" valueType="num">
                                      <p:cBhvr>
                                        <p:cTn id="22" dur="1000" fill="hold"/>
                                        <p:tgtEl>
                                          <p:spTgt spid="114691">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1469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14691">
                                            <p:txEl>
                                              <p:pRg st="2" end="2"/>
                                            </p:txEl>
                                          </p:spTgt>
                                        </p:tgtEl>
                                        <p:attrNameLst>
                                          <p:attrName>style.visibility</p:attrName>
                                        </p:attrNameLst>
                                      </p:cBhvr>
                                      <p:to>
                                        <p:strVal val="visible"/>
                                      </p:to>
                                    </p:set>
                                    <p:animEffect transition="in" filter="fade">
                                      <p:cBhvr>
                                        <p:cTn id="28" dur="1000"/>
                                        <p:tgtEl>
                                          <p:spTgt spid="114691">
                                            <p:txEl>
                                              <p:pRg st="2" end="2"/>
                                            </p:txEl>
                                          </p:spTgt>
                                        </p:tgtEl>
                                      </p:cBhvr>
                                    </p:animEffect>
                                    <p:anim calcmode="lin" valueType="num">
                                      <p:cBhvr>
                                        <p:cTn id="29" dur="1000" fill="hold"/>
                                        <p:tgtEl>
                                          <p:spTgt spid="114691">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1469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14691">
                                            <p:txEl>
                                              <p:pRg st="3" end="3"/>
                                            </p:txEl>
                                          </p:spTgt>
                                        </p:tgtEl>
                                        <p:attrNameLst>
                                          <p:attrName>style.visibility</p:attrName>
                                        </p:attrNameLst>
                                      </p:cBhvr>
                                      <p:to>
                                        <p:strVal val="visible"/>
                                      </p:to>
                                    </p:set>
                                    <p:animEffect transition="in" filter="fade">
                                      <p:cBhvr>
                                        <p:cTn id="35" dur="1000"/>
                                        <p:tgtEl>
                                          <p:spTgt spid="114691">
                                            <p:txEl>
                                              <p:pRg st="3" end="3"/>
                                            </p:txEl>
                                          </p:spTgt>
                                        </p:tgtEl>
                                      </p:cBhvr>
                                    </p:animEffect>
                                    <p:anim calcmode="lin" valueType="num">
                                      <p:cBhvr>
                                        <p:cTn id="36" dur="1000" fill="hold"/>
                                        <p:tgtEl>
                                          <p:spTgt spid="114691">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1469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14691">
                                            <p:txEl>
                                              <p:pRg st="4" end="4"/>
                                            </p:txEl>
                                          </p:spTgt>
                                        </p:tgtEl>
                                        <p:attrNameLst>
                                          <p:attrName>style.visibility</p:attrName>
                                        </p:attrNameLst>
                                      </p:cBhvr>
                                      <p:to>
                                        <p:strVal val="visible"/>
                                      </p:to>
                                    </p:set>
                                    <p:animEffect transition="in" filter="fade">
                                      <p:cBhvr>
                                        <p:cTn id="42" dur="1000"/>
                                        <p:tgtEl>
                                          <p:spTgt spid="114691">
                                            <p:txEl>
                                              <p:pRg st="4" end="4"/>
                                            </p:txEl>
                                          </p:spTgt>
                                        </p:tgtEl>
                                      </p:cBhvr>
                                    </p:animEffect>
                                    <p:anim calcmode="lin" valueType="num">
                                      <p:cBhvr>
                                        <p:cTn id="43" dur="1000" fill="hold"/>
                                        <p:tgtEl>
                                          <p:spTgt spid="114691">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11469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114691">
                                            <p:txEl>
                                              <p:pRg st="5" end="5"/>
                                            </p:txEl>
                                          </p:spTgt>
                                        </p:tgtEl>
                                        <p:attrNameLst>
                                          <p:attrName>style.visibility</p:attrName>
                                        </p:attrNameLst>
                                      </p:cBhvr>
                                      <p:to>
                                        <p:strVal val="visible"/>
                                      </p:to>
                                    </p:set>
                                    <p:animEffect transition="in" filter="fade">
                                      <p:cBhvr>
                                        <p:cTn id="49" dur="1000"/>
                                        <p:tgtEl>
                                          <p:spTgt spid="114691">
                                            <p:txEl>
                                              <p:pRg st="5" end="5"/>
                                            </p:txEl>
                                          </p:spTgt>
                                        </p:tgtEl>
                                      </p:cBhvr>
                                    </p:animEffect>
                                    <p:anim calcmode="lin" valueType="num">
                                      <p:cBhvr>
                                        <p:cTn id="50" dur="1000" fill="hold"/>
                                        <p:tgtEl>
                                          <p:spTgt spid="114691">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11469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114691">
                                            <p:txEl>
                                              <p:pRg st="6" end="6"/>
                                            </p:txEl>
                                          </p:spTgt>
                                        </p:tgtEl>
                                        <p:attrNameLst>
                                          <p:attrName>style.visibility</p:attrName>
                                        </p:attrNameLst>
                                      </p:cBhvr>
                                      <p:to>
                                        <p:strVal val="visible"/>
                                      </p:to>
                                    </p:set>
                                    <p:animEffect transition="in" filter="fade">
                                      <p:cBhvr>
                                        <p:cTn id="56" dur="1000"/>
                                        <p:tgtEl>
                                          <p:spTgt spid="114691">
                                            <p:txEl>
                                              <p:pRg st="6" end="6"/>
                                            </p:txEl>
                                          </p:spTgt>
                                        </p:tgtEl>
                                      </p:cBhvr>
                                    </p:animEffect>
                                    <p:anim calcmode="lin" valueType="num">
                                      <p:cBhvr>
                                        <p:cTn id="57" dur="1000" fill="hold"/>
                                        <p:tgtEl>
                                          <p:spTgt spid="114691">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11469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114691">
                                            <p:txEl>
                                              <p:pRg st="7" end="7"/>
                                            </p:txEl>
                                          </p:spTgt>
                                        </p:tgtEl>
                                        <p:attrNameLst>
                                          <p:attrName>style.visibility</p:attrName>
                                        </p:attrNameLst>
                                      </p:cBhvr>
                                      <p:to>
                                        <p:strVal val="visible"/>
                                      </p:to>
                                    </p:set>
                                    <p:animEffect transition="in" filter="fade">
                                      <p:cBhvr>
                                        <p:cTn id="63" dur="1000"/>
                                        <p:tgtEl>
                                          <p:spTgt spid="114691">
                                            <p:txEl>
                                              <p:pRg st="7" end="7"/>
                                            </p:txEl>
                                          </p:spTgt>
                                        </p:tgtEl>
                                      </p:cBhvr>
                                    </p:animEffect>
                                    <p:anim calcmode="lin" valueType="num">
                                      <p:cBhvr>
                                        <p:cTn id="64" dur="1000" fill="hold"/>
                                        <p:tgtEl>
                                          <p:spTgt spid="114691">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11469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47" presetClass="entr" presetSubtype="0" fill="hold" grpId="0" nodeType="clickEffect">
                                  <p:stCondLst>
                                    <p:cond delay="0"/>
                                  </p:stCondLst>
                                  <p:childTnLst>
                                    <p:set>
                                      <p:cBhvr>
                                        <p:cTn id="69" dur="1" fill="hold">
                                          <p:stCondLst>
                                            <p:cond delay="0"/>
                                          </p:stCondLst>
                                        </p:cTn>
                                        <p:tgtEl>
                                          <p:spTgt spid="114691">
                                            <p:txEl>
                                              <p:pRg st="8" end="8"/>
                                            </p:txEl>
                                          </p:spTgt>
                                        </p:tgtEl>
                                        <p:attrNameLst>
                                          <p:attrName>style.visibility</p:attrName>
                                        </p:attrNameLst>
                                      </p:cBhvr>
                                      <p:to>
                                        <p:strVal val="visible"/>
                                      </p:to>
                                    </p:set>
                                    <p:animEffect transition="in" filter="fade">
                                      <p:cBhvr>
                                        <p:cTn id="70" dur="1000"/>
                                        <p:tgtEl>
                                          <p:spTgt spid="114691">
                                            <p:txEl>
                                              <p:pRg st="8" end="8"/>
                                            </p:txEl>
                                          </p:spTgt>
                                        </p:tgtEl>
                                      </p:cBhvr>
                                    </p:animEffect>
                                    <p:anim calcmode="lin" valueType="num">
                                      <p:cBhvr>
                                        <p:cTn id="71" dur="1000" fill="hold"/>
                                        <p:tgtEl>
                                          <p:spTgt spid="114691">
                                            <p:txEl>
                                              <p:pRg st="8" end="8"/>
                                            </p:txEl>
                                          </p:spTgt>
                                        </p:tgtEl>
                                        <p:attrNameLst>
                                          <p:attrName>ppt_x</p:attrName>
                                        </p:attrNameLst>
                                      </p:cBhvr>
                                      <p:tavLst>
                                        <p:tav tm="0">
                                          <p:val>
                                            <p:strVal val="#ppt_x"/>
                                          </p:val>
                                        </p:tav>
                                        <p:tav tm="100000">
                                          <p:val>
                                            <p:strVal val="#ppt_x"/>
                                          </p:val>
                                        </p:tav>
                                      </p:tavLst>
                                    </p:anim>
                                    <p:anim calcmode="lin" valueType="num">
                                      <p:cBhvr>
                                        <p:cTn id="72" dur="1000" fill="hold"/>
                                        <p:tgtEl>
                                          <p:spTgt spid="114691">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47" presetClass="entr" presetSubtype="0" fill="hold" grpId="0" nodeType="clickEffect">
                                  <p:stCondLst>
                                    <p:cond delay="0"/>
                                  </p:stCondLst>
                                  <p:childTnLst>
                                    <p:set>
                                      <p:cBhvr>
                                        <p:cTn id="76" dur="1" fill="hold">
                                          <p:stCondLst>
                                            <p:cond delay="0"/>
                                          </p:stCondLst>
                                        </p:cTn>
                                        <p:tgtEl>
                                          <p:spTgt spid="114691">
                                            <p:txEl>
                                              <p:pRg st="9" end="9"/>
                                            </p:txEl>
                                          </p:spTgt>
                                        </p:tgtEl>
                                        <p:attrNameLst>
                                          <p:attrName>style.visibility</p:attrName>
                                        </p:attrNameLst>
                                      </p:cBhvr>
                                      <p:to>
                                        <p:strVal val="visible"/>
                                      </p:to>
                                    </p:set>
                                    <p:animEffect transition="in" filter="fade">
                                      <p:cBhvr>
                                        <p:cTn id="77" dur="1000"/>
                                        <p:tgtEl>
                                          <p:spTgt spid="114691">
                                            <p:txEl>
                                              <p:pRg st="9" end="9"/>
                                            </p:txEl>
                                          </p:spTgt>
                                        </p:tgtEl>
                                      </p:cBhvr>
                                    </p:animEffect>
                                    <p:anim calcmode="lin" valueType="num">
                                      <p:cBhvr>
                                        <p:cTn id="78" dur="1000" fill="hold"/>
                                        <p:tgtEl>
                                          <p:spTgt spid="114691">
                                            <p:txEl>
                                              <p:pRg st="9" end="9"/>
                                            </p:txEl>
                                          </p:spTgt>
                                        </p:tgtEl>
                                        <p:attrNameLst>
                                          <p:attrName>ppt_x</p:attrName>
                                        </p:attrNameLst>
                                      </p:cBhvr>
                                      <p:tavLst>
                                        <p:tav tm="0">
                                          <p:val>
                                            <p:strVal val="#ppt_x"/>
                                          </p:val>
                                        </p:tav>
                                        <p:tav tm="100000">
                                          <p:val>
                                            <p:strVal val="#ppt_x"/>
                                          </p:val>
                                        </p:tav>
                                      </p:tavLst>
                                    </p:anim>
                                    <p:anim calcmode="lin" valueType="num">
                                      <p:cBhvr>
                                        <p:cTn id="79" dur="1000" fill="hold"/>
                                        <p:tgtEl>
                                          <p:spTgt spid="114691">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p:bldP spid="114691"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93127375-23EF-B642-9118-68284E2A0632}" type="slidenum">
              <a:rPr lang="en-US" smtClean="0"/>
              <a:pPr>
                <a:defRPr/>
              </a:pPr>
              <a:t>34</a:t>
            </a:fld>
            <a:endParaRPr lang="en-US"/>
          </a:p>
        </p:txBody>
      </p:sp>
      <p:pic>
        <p:nvPicPr>
          <p:cNvPr id="5" name="Picture 4"/>
          <p:cNvPicPr>
            <a:picLocks noChangeAspect="1"/>
          </p:cNvPicPr>
          <p:nvPr/>
        </p:nvPicPr>
        <p:blipFill>
          <a:blip r:embed="rId2"/>
          <a:stretch>
            <a:fillRect/>
          </a:stretch>
        </p:blipFill>
        <p:spPr>
          <a:xfrm>
            <a:off x="838200" y="381000"/>
            <a:ext cx="7543800" cy="5943600"/>
          </a:xfrm>
          <a:prstGeom prst="rect">
            <a:avLst/>
          </a:prstGeom>
        </p:spPr>
      </p:pic>
    </p:spTree>
    <p:extLst>
      <p:ext uri="{BB962C8B-B14F-4D97-AF65-F5344CB8AC3E}">
        <p14:creationId xmlns:p14="http://schemas.microsoft.com/office/powerpoint/2010/main" val="20090503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066800"/>
            <a:ext cx="7772400" cy="4702175"/>
          </a:xfrm>
        </p:spPr>
        <p:txBody>
          <a:bodyPr/>
          <a:lstStyle/>
          <a:p>
            <a:r>
              <a:rPr lang="en-US" sz="2000" dirty="0"/>
              <a:t>The blind man who feels a leg says the elephant is like a </a:t>
            </a:r>
            <a:r>
              <a:rPr lang="en-US" sz="2000" dirty="0" smtClean="0"/>
              <a:t>pillar </a:t>
            </a:r>
            <a:br>
              <a:rPr lang="en-US" sz="2000" dirty="0" smtClean="0"/>
            </a:br>
            <a:r>
              <a:rPr lang="en-US" sz="2000" dirty="0" smtClean="0"/>
              <a:t/>
            </a:r>
            <a:br>
              <a:rPr lang="en-US" sz="2000" dirty="0" smtClean="0"/>
            </a:br>
            <a:r>
              <a:rPr lang="en-US" sz="2000" dirty="0" smtClean="0"/>
              <a:t>the </a:t>
            </a:r>
            <a:r>
              <a:rPr lang="en-US" sz="2000" dirty="0"/>
              <a:t>one who feels the tail says the elephant is like a </a:t>
            </a:r>
            <a:r>
              <a:rPr lang="en-US" sz="2000" dirty="0" smtClean="0"/>
              <a:t>rope</a:t>
            </a:r>
            <a:r>
              <a:rPr lang="en-US" sz="2000" dirty="0"/>
              <a:t/>
            </a:r>
            <a:br>
              <a:rPr lang="en-US" sz="2000" dirty="0"/>
            </a:br>
            <a:r>
              <a:rPr lang="en-US" sz="2000" dirty="0" smtClean="0"/>
              <a:t/>
            </a:r>
            <a:br>
              <a:rPr lang="en-US" sz="2000" dirty="0" smtClean="0"/>
            </a:br>
            <a:r>
              <a:rPr lang="en-US" sz="2000" dirty="0" smtClean="0"/>
              <a:t>the </a:t>
            </a:r>
            <a:r>
              <a:rPr lang="en-US" sz="2000" dirty="0"/>
              <a:t>one who feels the trunk says the elephant is like a tree </a:t>
            </a:r>
            <a:r>
              <a:rPr lang="en-US" sz="2000" dirty="0" smtClean="0"/>
              <a:t>branch</a:t>
            </a:r>
            <a:r>
              <a:rPr lang="en-US" sz="2000" dirty="0"/>
              <a:t/>
            </a:r>
            <a:br>
              <a:rPr lang="en-US" sz="2000" dirty="0"/>
            </a:br>
            <a:r>
              <a:rPr lang="en-US" sz="2000" dirty="0" smtClean="0"/>
              <a:t/>
            </a:r>
            <a:br>
              <a:rPr lang="en-US" sz="2000" dirty="0" smtClean="0"/>
            </a:br>
            <a:r>
              <a:rPr lang="en-US" sz="2000" dirty="0" smtClean="0"/>
              <a:t>the </a:t>
            </a:r>
            <a:r>
              <a:rPr lang="en-US" sz="2000" dirty="0"/>
              <a:t>one who feels the ear says the elephant is like a hand </a:t>
            </a:r>
            <a:r>
              <a:rPr lang="en-US" sz="2000" dirty="0" smtClean="0"/>
              <a:t>fan</a:t>
            </a:r>
            <a:r>
              <a:rPr lang="en-US" sz="2000" dirty="0"/>
              <a:t/>
            </a:r>
            <a:br>
              <a:rPr lang="en-US" sz="2000" dirty="0"/>
            </a:br>
            <a:r>
              <a:rPr lang="en-US" sz="2000" dirty="0" smtClean="0"/>
              <a:t/>
            </a:r>
            <a:br>
              <a:rPr lang="en-US" sz="2000" dirty="0" smtClean="0"/>
            </a:br>
            <a:r>
              <a:rPr lang="en-US" sz="2000" dirty="0" smtClean="0"/>
              <a:t>the </a:t>
            </a:r>
            <a:r>
              <a:rPr lang="en-US" sz="2000" dirty="0"/>
              <a:t>one who feels the belly says the elephant is like a </a:t>
            </a:r>
            <a:r>
              <a:rPr lang="en-US" sz="2000" dirty="0" smtClean="0"/>
              <a:t>wall</a:t>
            </a:r>
            <a:r>
              <a:rPr lang="en-US" sz="2000" dirty="0"/>
              <a:t/>
            </a:r>
            <a:br>
              <a:rPr lang="en-US" sz="2000" dirty="0"/>
            </a:br>
            <a:r>
              <a:rPr lang="en-US" sz="2000" dirty="0" smtClean="0"/>
              <a:t/>
            </a:r>
            <a:br>
              <a:rPr lang="en-US" sz="2000" dirty="0" smtClean="0"/>
            </a:br>
            <a:r>
              <a:rPr lang="en-US" sz="2000" dirty="0" smtClean="0"/>
              <a:t>and </a:t>
            </a:r>
            <a:r>
              <a:rPr lang="en-US" sz="2000" dirty="0"/>
              <a:t>the one who feels the tusk says the elephant is like a solid pipe.</a:t>
            </a:r>
          </a:p>
        </p:txBody>
      </p:sp>
      <p:sp>
        <p:nvSpPr>
          <p:cNvPr id="4" name="Slide Number Placeholder 3"/>
          <p:cNvSpPr>
            <a:spLocks noGrp="1"/>
          </p:cNvSpPr>
          <p:nvPr>
            <p:ph type="sldNum" sz="quarter" idx="12"/>
          </p:nvPr>
        </p:nvSpPr>
        <p:spPr/>
        <p:txBody>
          <a:bodyPr/>
          <a:lstStyle/>
          <a:p>
            <a:pPr>
              <a:defRPr/>
            </a:pPr>
            <a:fld id="{93127375-23EF-B642-9118-68284E2A0632}" type="slidenum">
              <a:rPr lang="en-US" smtClean="0"/>
              <a:pPr>
                <a:defRPr/>
              </a:pPr>
              <a:t>35</a:t>
            </a:fld>
            <a:endParaRPr lang="en-US"/>
          </a:p>
        </p:txBody>
      </p:sp>
    </p:spTree>
    <p:extLst>
      <p:ext uri="{BB962C8B-B14F-4D97-AF65-F5344CB8AC3E}">
        <p14:creationId xmlns:p14="http://schemas.microsoft.com/office/powerpoint/2010/main" val="35547067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Grp="1" noChangeArrowheads="1"/>
          </p:cNvSpPr>
          <p:nvPr>
            <p:ph type="sldNum" sz="quarter" idx="12"/>
          </p:nvPr>
        </p:nvSpPr>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buFont typeface="Wingdings" charset="0"/>
              <a:defRPr sz="2000">
                <a:solidFill>
                  <a:schemeClr val="tx1"/>
                </a:solidFill>
                <a:latin typeface="Arial" charset="0"/>
                <a:ea typeface="ＭＳ Ｐゴシック" charset="0"/>
              </a:defRPr>
            </a:lvl6pPr>
            <a:lvl7pPr eaLnBrk="0" hangingPunct="0">
              <a:buFont typeface="Wingdings" charset="0"/>
              <a:defRPr sz="2000">
                <a:solidFill>
                  <a:schemeClr val="tx1"/>
                </a:solidFill>
                <a:latin typeface="Arial" charset="0"/>
                <a:ea typeface="ＭＳ Ｐゴシック" charset="0"/>
              </a:defRPr>
            </a:lvl7pPr>
            <a:lvl8pPr eaLnBrk="0" hangingPunct="0">
              <a:buFont typeface="Wingdings" charset="0"/>
              <a:defRPr sz="2000">
                <a:solidFill>
                  <a:schemeClr val="tx1"/>
                </a:solidFill>
                <a:latin typeface="Arial" charset="0"/>
                <a:ea typeface="ＭＳ Ｐゴシック" charset="0"/>
              </a:defRPr>
            </a:lvl8pPr>
            <a:lvl9pPr eaLnBrk="0" hangingPunct="0">
              <a:buFont typeface="Wingdings" charset="0"/>
              <a:defRPr sz="2000">
                <a:solidFill>
                  <a:schemeClr val="tx1"/>
                </a:solidFill>
                <a:latin typeface="Arial" charset="0"/>
                <a:ea typeface="ＭＳ Ｐゴシック" charset="0"/>
              </a:defRPr>
            </a:lvl9pPr>
          </a:lstStyle>
          <a:p>
            <a:pPr>
              <a:defRPr/>
            </a:pPr>
            <a:fld id="{93AD3A2C-20B9-A34A-96A9-5AFA438CE230}" type="slidenum">
              <a:rPr lang="en-US" sz="1200" smtClean="0"/>
              <a:pPr>
                <a:defRPr/>
              </a:pPr>
              <a:t>36</a:t>
            </a:fld>
            <a:endParaRPr lang="en-US" sz="1200" smtClean="0"/>
          </a:p>
        </p:txBody>
      </p:sp>
      <p:sp>
        <p:nvSpPr>
          <p:cNvPr id="34819" name="Rectangle 2"/>
          <p:cNvSpPr>
            <a:spLocks noGrp="1" noChangeArrowheads="1"/>
          </p:cNvSpPr>
          <p:nvPr>
            <p:ph type="title"/>
          </p:nvPr>
        </p:nvSpPr>
        <p:spPr>
          <a:xfrm>
            <a:off x="457200" y="277813"/>
            <a:ext cx="8229600" cy="1017587"/>
          </a:xfrm>
          <a:noFill/>
          <a:extLst>
            <a:ext uri="{909E8E84-426E-40dd-AFC4-6F175D3DCCD1}">
              <a14:hiddenFill xmlns="" xmlns:a14="http://schemas.microsoft.com/office/drawing/2010/main">
                <a:solidFill>
                  <a:srgbClr val="FFFFFF"/>
                </a:solidFill>
              </a14:hiddenFill>
            </a:ext>
          </a:extLst>
        </p:spPr>
        <p:txBody>
          <a:bodyPr/>
          <a:lstStyle/>
          <a:p>
            <a:r>
              <a:rPr lang="de-DE">
                <a:effectLst/>
                <a:latin typeface="Arial" charset="0"/>
              </a:rPr>
              <a:t>Window of Opportunity</a:t>
            </a:r>
            <a:endParaRPr lang="en-US">
              <a:effectLst/>
              <a:latin typeface="Arial" charset="0"/>
            </a:endParaRPr>
          </a:p>
        </p:txBody>
      </p:sp>
      <p:sp>
        <p:nvSpPr>
          <p:cNvPr id="34820" name="Rectangle 3"/>
          <p:cNvSpPr>
            <a:spLocks noGrp="1" noChangeArrowheads="1"/>
          </p:cNvSpPr>
          <p:nvPr>
            <p:ph type="body" idx="1"/>
          </p:nvPr>
        </p:nvSpPr>
        <p:spPr>
          <a:xfrm>
            <a:off x="457200" y="1447800"/>
            <a:ext cx="8229600" cy="4683125"/>
          </a:xfrm>
          <a:noFill/>
          <a:extLst>
            <a:ext uri="{909E8E84-426E-40dd-AFC4-6F175D3DCCD1}">
              <a14:hiddenFill xmlns="" xmlns:a14="http://schemas.microsoft.com/office/drawing/2010/main">
                <a:solidFill>
                  <a:srgbClr val="FFFFFF"/>
                </a:solidFill>
              </a14:hiddenFill>
            </a:ext>
          </a:extLst>
        </p:spPr>
        <p:txBody>
          <a:bodyPr/>
          <a:lstStyle/>
          <a:p>
            <a:r>
              <a:rPr lang="de-DE" sz="4000">
                <a:effectLst/>
                <a:latin typeface="Arial" charset="0"/>
              </a:rPr>
              <a:t>The time period in which a firm can realistically enter a new market</a:t>
            </a:r>
          </a:p>
          <a:p>
            <a:r>
              <a:rPr lang="de-DE" sz="4000">
                <a:effectLst/>
                <a:latin typeface="Arial" charset="0"/>
              </a:rPr>
              <a:t>To capitalise on an opportunity, its window of opportunity must be open</a:t>
            </a:r>
            <a:endParaRPr lang="en-US" sz="4000">
              <a:effectLst/>
              <a:latin typeface="Arial"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Grp="1" noChangeArrowheads="1"/>
          </p:cNvSpPr>
          <p:nvPr>
            <p:ph type="sldNum" sz="quarter" idx="12"/>
          </p:nvPr>
        </p:nvSpPr>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buFont typeface="Wingdings" charset="0"/>
              <a:defRPr sz="2000">
                <a:solidFill>
                  <a:schemeClr val="tx1"/>
                </a:solidFill>
                <a:latin typeface="Arial" charset="0"/>
                <a:ea typeface="ＭＳ Ｐゴシック" charset="0"/>
              </a:defRPr>
            </a:lvl6pPr>
            <a:lvl7pPr eaLnBrk="0" hangingPunct="0">
              <a:buFont typeface="Wingdings" charset="0"/>
              <a:defRPr sz="2000">
                <a:solidFill>
                  <a:schemeClr val="tx1"/>
                </a:solidFill>
                <a:latin typeface="Arial" charset="0"/>
                <a:ea typeface="ＭＳ Ｐゴシック" charset="0"/>
              </a:defRPr>
            </a:lvl7pPr>
            <a:lvl8pPr eaLnBrk="0" hangingPunct="0">
              <a:buFont typeface="Wingdings" charset="0"/>
              <a:defRPr sz="2000">
                <a:solidFill>
                  <a:schemeClr val="tx1"/>
                </a:solidFill>
                <a:latin typeface="Arial" charset="0"/>
                <a:ea typeface="ＭＳ Ｐゴシック" charset="0"/>
              </a:defRPr>
            </a:lvl8pPr>
            <a:lvl9pPr eaLnBrk="0" hangingPunct="0">
              <a:buFont typeface="Wingdings" charset="0"/>
              <a:defRPr sz="2000">
                <a:solidFill>
                  <a:schemeClr val="tx1"/>
                </a:solidFill>
                <a:latin typeface="Arial" charset="0"/>
                <a:ea typeface="ＭＳ Ｐゴシック" charset="0"/>
              </a:defRPr>
            </a:lvl9pPr>
          </a:lstStyle>
          <a:p>
            <a:pPr>
              <a:defRPr/>
            </a:pPr>
            <a:fld id="{CD5A0241-1980-9E45-9035-74CC8AC87B1C}" type="slidenum">
              <a:rPr lang="en-US" sz="1200" smtClean="0"/>
              <a:pPr>
                <a:defRPr/>
              </a:pPr>
              <a:t>37</a:t>
            </a:fld>
            <a:endParaRPr lang="en-US" sz="1200" smtClean="0"/>
          </a:p>
        </p:txBody>
      </p:sp>
      <p:sp>
        <p:nvSpPr>
          <p:cNvPr id="36867" name="Rectangle 2"/>
          <p:cNvSpPr>
            <a:spLocks noGrp="1" noChangeArrowheads="1"/>
          </p:cNvSpPr>
          <p:nvPr>
            <p:ph type="title"/>
          </p:nvPr>
        </p:nvSpPr>
        <p:spPr>
          <a:noFill/>
          <a:extLst>
            <a:ext uri="{909E8E84-426E-40dd-AFC4-6F175D3DCCD1}">
              <a14:hiddenFill xmlns="" xmlns:a14="http://schemas.microsoft.com/office/drawing/2010/main">
                <a:solidFill>
                  <a:srgbClr val="FFFFFF"/>
                </a:solidFill>
              </a14:hiddenFill>
            </a:ext>
          </a:extLst>
        </p:spPr>
        <p:txBody>
          <a:bodyPr/>
          <a:lstStyle/>
          <a:p>
            <a:r>
              <a:rPr lang="de-DE">
                <a:effectLst/>
                <a:latin typeface="Arial" charset="0"/>
              </a:rPr>
              <a:t>Window of Opportunity</a:t>
            </a:r>
            <a:endParaRPr lang="en-US">
              <a:effectLst/>
              <a:latin typeface="Arial" charset="0"/>
            </a:endParaRPr>
          </a:p>
        </p:txBody>
      </p:sp>
      <p:sp>
        <p:nvSpPr>
          <p:cNvPr id="36868"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Lst>
        </p:spPr>
        <p:txBody>
          <a:bodyPr/>
          <a:lstStyle/>
          <a:p>
            <a:r>
              <a:rPr lang="de-DE" sz="4000">
                <a:effectLst/>
                <a:latin typeface="Arial" charset="0"/>
              </a:rPr>
              <a:t>The window opens when the market is established &amp; is profitable</a:t>
            </a:r>
          </a:p>
          <a:p>
            <a:r>
              <a:rPr lang="de-DE" sz="4000">
                <a:effectLst/>
                <a:latin typeface="Arial" charset="0"/>
              </a:rPr>
              <a:t>It closes when the market matures &amp; profitability dwindles to make it less attractive for new entrants</a:t>
            </a:r>
            <a:endParaRPr lang="en-US" sz="4000">
              <a:effectLst/>
              <a:latin typeface="Arial"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Grp="1" noChangeArrowheads="1"/>
          </p:cNvSpPr>
          <p:nvPr>
            <p:ph type="sldNum" sz="quarter" idx="12"/>
          </p:nvPr>
        </p:nvSpPr>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buFont typeface="Wingdings" charset="0"/>
              <a:defRPr sz="2000">
                <a:solidFill>
                  <a:schemeClr val="tx1"/>
                </a:solidFill>
                <a:latin typeface="Arial" charset="0"/>
                <a:ea typeface="ＭＳ Ｐゴシック" charset="0"/>
              </a:defRPr>
            </a:lvl6pPr>
            <a:lvl7pPr eaLnBrk="0" hangingPunct="0">
              <a:buFont typeface="Wingdings" charset="0"/>
              <a:defRPr sz="2000">
                <a:solidFill>
                  <a:schemeClr val="tx1"/>
                </a:solidFill>
                <a:latin typeface="Arial" charset="0"/>
                <a:ea typeface="ＭＳ Ｐゴシック" charset="0"/>
              </a:defRPr>
            </a:lvl7pPr>
            <a:lvl8pPr eaLnBrk="0" hangingPunct="0">
              <a:buFont typeface="Wingdings" charset="0"/>
              <a:defRPr sz="2000">
                <a:solidFill>
                  <a:schemeClr val="tx1"/>
                </a:solidFill>
                <a:latin typeface="Arial" charset="0"/>
                <a:ea typeface="ＭＳ Ｐゴシック" charset="0"/>
              </a:defRPr>
            </a:lvl8pPr>
            <a:lvl9pPr eaLnBrk="0" hangingPunct="0">
              <a:buFont typeface="Wingdings" charset="0"/>
              <a:defRPr sz="2000">
                <a:solidFill>
                  <a:schemeClr val="tx1"/>
                </a:solidFill>
                <a:latin typeface="Arial" charset="0"/>
                <a:ea typeface="ＭＳ Ｐゴシック" charset="0"/>
              </a:defRPr>
            </a:lvl9pPr>
          </a:lstStyle>
          <a:p>
            <a:pPr>
              <a:defRPr/>
            </a:pPr>
            <a:fld id="{562B1C1E-07AD-6A4A-91C2-E1681A0D1FF2}" type="slidenum">
              <a:rPr lang="en-US" sz="1200" smtClean="0"/>
              <a:pPr>
                <a:defRPr/>
              </a:pPr>
              <a:t>38</a:t>
            </a:fld>
            <a:endParaRPr lang="en-US" sz="1200" smtClean="0"/>
          </a:p>
        </p:txBody>
      </p:sp>
      <p:sp>
        <p:nvSpPr>
          <p:cNvPr id="48131" name="Rectangle 2"/>
          <p:cNvSpPr>
            <a:spLocks noGrp="1" noChangeArrowheads="1"/>
          </p:cNvSpPr>
          <p:nvPr>
            <p:ph type="title"/>
          </p:nvPr>
        </p:nvSpPr>
        <p:spPr>
          <a:noFill/>
          <a:extLst>
            <a:ext uri="{909E8E84-426E-40dd-AFC4-6F175D3DCCD1}">
              <a14:hiddenFill xmlns="" xmlns:a14="http://schemas.microsoft.com/office/drawing/2010/main">
                <a:solidFill>
                  <a:srgbClr val="FFFFFF"/>
                </a:solidFill>
              </a14:hiddenFill>
            </a:ext>
          </a:extLst>
        </p:spPr>
        <p:txBody>
          <a:bodyPr/>
          <a:lstStyle/>
          <a:p>
            <a:r>
              <a:rPr lang="de-DE">
                <a:effectLst/>
                <a:latin typeface="Arial" charset="0"/>
              </a:rPr>
              <a:t>The Strategic Window</a:t>
            </a:r>
            <a:endParaRPr lang="en-US">
              <a:effectLst/>
              <a:latin typeface="Arial" charset="0"/>
            </a:endParaRPr>
          </a:p>
        </p:txBody>
      </p:sp>
      <p:sp>
        <p:nvSpPr>
          <p:cNvPr id="48132"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Lst>
        </p:spPr>
        <p:txBody>
          <a:bodyPr/>
          <a:lstStyle/>
          <a:p>
            <a:r>
              <a:rPr lang="de-DE" sz="4000">
                <a:effectLst/>
                <a:latin typeface="Arial" charset="0"/>
              </a:rPr>
              <a:t>Spotting the window</a:t>
            </a:r>
          </a:p>
          <a:p>
            <a:r>
              <a:rPr lang="de-DE" sz="4000">
                <a:effectLst/>
                <a:latin typeface="Arial" charset="0"/>
              </a:rPr>
              <a:t>Determining the size of the window</a:t>
            </a:r>
          </a:p>
          <a:p>
            <a:r>
              <a:rPr lang="de-DE" sz="4000">
                <a:effectLst/>
                <a:latin typeface="Arial" charset="0"/>
              </a:rPr>
              <a:t>Opening the window</a:t>
            </a:r>
          </a:p>
          <a:p>
            <a:r>
              <a:rPr lang="de-DE" sz="4000">
                <a:effectLst/>
                <a:latin typeface="Arial" charset="0"/>
              </a:rPr>
              <a:t>Moving through the window</a:t>
            </a:r>
          </a:p>
          <a:p>
            <a:r>
              <a:rPr lang="de-DE" sz="4000">
                <a:effectLst/>
                <a:latin typeface="Arial" charset="0"/>
              </a:rPr>
              <a:t>Closing the window</a:t>
            </a:r>
            <a:endParaRPr lang="en-US" sz="4000">
              <a:effectLst/>
              <a:latin typeface="Arial"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Grp="1" noChangeArrowheads="1"/>
          </p:cNvSpPr>
          <p:nvPr>
            <p:ph type="sldNum" sz="quarter" idx="12"/>
          </p:nvPr>
        </p:nvSpPr>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buFont typeface="Wingdings" charset="0"/>
              <a:defRPr sz="2000">
                <a:solidFill>
                  <a:schemeClr val="tx1"/>
                </a:solidFill>
                <a:latin typeface="Arial" charset="0"/>
                <a:ea typeface="ＭＳ Ｐゴシック" charset="0"/>
              </a:defRPr>
            </a:lvl6pPr>
            <a:lvl7pPr eaLnBrk="0" hangingPunct="0">
              <a:buFont typeface="Wingdings" charset="0"/>
              <a:defRPr sz="2000">
                <a:solidFill>
                  <a:schemeClr val="tx1"/>
                </a:solidFill>
                <a:latin typeface="Arial" charset="0"/>
                <a:ea typeface="ＭＳ Ｐゴシック" charset="0"/>
              </a:defRPr>
            </a:lvl7pPr>
            <a:lvl8pPr eaLnBrk="0" hangingPunct="0">
              <a:buFont typeface="Wingdings" charset="0"/>
              <a:defRPr sz="2000">
                <a:solidFill>
                  <a:schemeClr val="tx1"/>
                </a:solidFill>
                <a:latin typeface="Arial" charset="0"/>
                <a:ea typeface="ＭＳ Ｐゴシック" charset="0"/>
              </a:defRPr>
            </a:lvl8pPr>
            <a:lvl9pPr eaLnBrk="0" hangingPunct="0">
              <a:buFont typeface="Wingdings" charset="0"/>
              <a:defRPr sz="2000">
                <a:solidFill>
                  <a:schemeClr val="tx1"/>
                </a:solidFill>
                <a:latin typeface="Arial" charset="0"/>
                <a:ea typeface="ＭＳ Ｐゴシック" charset="0"/>
              </a:defRPr>
            </a:lvl9pPr>
          </a:lstStyle>
          <a:p>
            <a:pPr>
              <a:defRPr/>
            </a:pPr>
            <a:fld id="{2348FD0A-C55E-EE46-9AAD-0F89CCC01491}" type="slidenum">
              <a:rPr lang="en-US" sz="1200" smtClean="0"/>
              <a:pPr>
                <a:defRPr/>
              </a:pPr>
              <a:t>39</a:t>
            </a:fld>
            <a:endParaRPr lang="en-US" sz="1200" smtClean="0"/>
          </a:p>
        </p:txBody>
      </p:sp>
      <p:sp>
        <p:nvSpPr>
          <p:cNvPr id="50179" name="Rectangle 2"/>
          <p:cNvSpPr>
            <a:spLocks noGrp="1" noChangeArrowheads="1"/>
          </p:cNvSpPr>
          <p:nvPr>
            <p:ph type="title"/>
          </p:nvPr>
        </p:nvSpPr>
        <p:spPr>
          <a:noFill/>
          <a:extLst>
            <a:ext uri="{909E8E84-426E-40dd-AFC4-6F175D3DCCD1}">
              <a14:hiddenFill xmlns="" xmlns:a14="http://schemas.microsoft.com/office/drawing/2010/main">
                <a:solidFill>
                  <a:srgbClr val="FFFFFF"/>
                </a:solidFill>
              </a14:hiddenFill>
            </a:ext>
          </a:extLst>
        </p:spPr>
        <p:txBody>
          <a:bodyPr/>
          <a:lstStyle/>
          <a:p>
            <a:r>
              <a:rPr lang="de-DE">
                <a:effectLst/>
                <a:latin typeface="Arial" charset="0"/>
              </a:rPr>
              <a:t>Spotting the Window</a:t>
            </a:r>
            <a:endParaRPr lang="en-US">
              <a:effectLst/>
              <a:latin typeface="Arial" charset="0"/>
            </a:endParaRPr>
          </a:p>
        </p:txBody>
      </p:sp>
      <p:sp>
        <p:nvSpPr>
          <p:cNvPr id="50180"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Lst>
        </p:spPr>
        <p:txBody>
          <a:bodyPr/>
          <a:lstStyle/>
          <a:p>
            <a:r>
              <a:rPr lang="de-DE" sz="4000">
                <a:effectLst/>
                <a:latin typeface="Arial" charset="0"/>
              </a:rPr>
              <a:t>Creative flash</a:t>
            </a:r>
          </a:p>
          <a:p>
            <a:r>
              <a:rPr lang="de-DE" sz="4000">
                <a:effectLst/>
                <a:latin typeface="Arial" charset="0"/>
              </a:rPr>
              <a:t>Eureka</a:t>
            </a:r>
          </a:p>
          <a:p>
            <a:r>
              <a:rPr lang="de-DE" sz="4000">
                <a:effectLst/>
                <a:latin typeface="Arial" charset="0"/>
              </a:rPr>
              <a:t>Personal analysis</a:t>
            </a:r>
          </a:p>
          <a:p>
            <a:r>
              <a:rPr lang="de-DE" sz="4000">
                <a:effectLst/>
                <a:latin typeface="Arial" charset="0"/>
              </a:rPr>
              <a:t>Organisational analysis</a:t>
            </a:r>
          </a:p>
          <a:p>
            <a:endParaRPr lang="en-US" sz="4000">
              <a:effectLst/>
              <a:latin typeface="Arial"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96000"/>
          </a:xfrm>
        </p:spPr>
        <p:txBody>
          <a:bodyPr/>
          <a:lstStyle/>
          <a:p>
            <a:pPr marL="0" indent="0">
              <a:buNone/>
            </a:pPr>
            <a:r>
              <a:rPr lang="en-GB" sz="2000" b="1" dirty="0">
                <a:effectLst/>
              </a:rPr>
              <a:t>Answer all Question</a:t>
            </a:r>
            <a:br>
              <a:rPr lang="en-GB" sz="2000" b="1" dirty="0">
                <a:effectLst/>
              </a:rPr>
            </a:br>
            <a:r>
              <a:rPr lang="en-GB" sz="2000" b="1" dirty="0">
                <a:effectLst/>
              </a:rPr>
              <a:t>Read all questions carefully before you attempt </a:t>
            </a:r>
            <a:r>
              <a:rPr lang="en-GB" sz="2000" b="1">
                <a:effectLst/>
              </a:rPr>
              <a:t>to </a:t>
            </a:r>
            <a:r>
              <a:rPr lang="en-GB" sz="2000" b="1" smtClean="0">
                <a:effectLst/>
              </a:rPr>
              <a:t>answer</a:t>
            </a:r>
            <a:endParaRPr lang="en-GB" sz="2000" smtClean="0">
              <a:effectLst/>
            </a:endParaRPr>
          </a:p>
          <a:p>
            <a:pPr lvl="0"/>
            <a:r>
              <a:rPr lang="en-GB" sz="2000" dirty="0" smtClean="0">
                <a:effectLst/>
              </a:rPr>
              <a:t>Write </a:t>
            </a:r>
            <a:r>
              <a:rPr lang="en-GB" sz="2000" dirty="0">
                <a:effectLst/>
              </a:rPr>
              <a:t>your name at the upper right side of your paper</a:t>
            </a:r>
            <a:endParaRPr lang="en-US" sz="2000" dirty="0">
              <a:effectLst/>
            </a:endParaRPr>
          </a:p>
          <a:p>
            <a:pPr lvl="0"/>
            <a:r>
              <a:rPr lang="en-GB" sz="2000" dirty="0">
                <a:effectLst/>
              </a:rPr>
              <a:t>Write your address and telephone number under your name</a:t>
            </a:r>
            <a:endParaRPr lang="en-US" sz="2000" dirty="0">
              <a:effectLst/>
            </a:endParaRPr>
          </a:p>
          <a:p>
            <a:pPr lvl="0"/>
            <a:r>
              <a:rPr lang="en-GB" sz="2000" dirty="0">
                <a:effectLst/>
              </a:rPr>
              <a:t>Underline the name in question one</a:t>
            </a:r>
            <a:endParaRPr lang="en-US" sz="2000" dirty="0">
              <a:effectLst/>
            </a:endParaRPr>
          </a:p>
          <a:p>
            <a:pPr lvl="0"/>
            <a:r>
              <a:rPr lang="en-GB" sz="2000" dirty="0">
                <a:effectLst/>
              </a:rPr>
              <a:t>Draw three triangles under your name</a:t>
            </a:r>
            <a:endParaRPr lang="en-US" sz="2000" dirty="0">
              <a:effectLst/>
            </a:endParaRPr>
          </a:p>
          <a:p>
            <a:pPr lvl="0"/>
            <a:r>
              <a:rPr lang="en-GB" sz="2000" dirty="0">
                <a:effectLst/>
              </a:rPr>
              <a:t>What is 500/5</a:t>
            </a:r>
            <a:endParaRPr lang="en-US" sz="2000" dirty="0">
              <a:effectLst/>
            </a:endParaRPr>
          </a:p>
          <a:p>
            <a:pPr lvl="0"/>
            <a:r>
              <a:rPr lang="en-GB" sz="2000" dirty="0" smtClean="0">
                <a:effectLst/>
              </a:rPr>
              <a:t>Circle </a:t>
            </a:r>
            <a:r>
              <a:rPr lang="en-GB" sz="2000" dirty="0">
                <a:effectLst/>
              </a:rPr>
              <a:t>the three of the boxes</a:t>
            </a:r>
            <a:endParaRPr lang="en-US" sz="2000" dirty="0">
              <a:effectLst/>
            </a:endParaRPr>
          </a:p>
          <a:p>
            <a:pPr lvl="0"/>
            <a:r>
              <a:rPr lang="en-GB" sz="2000" dirty="0">
                <a:effectLst/>
              </a:rPr>
              <a:t>What is the opposite of boy</a:t>
            </a:r>
            <a:endParaRPr lang="en-US" sz="2000" dirty="0">
              <a:effectLst/>
            </a:endParaRPr>
          </a:p>
          <a:p>
            <a:pPr lvl="0"/>
            <a:r>
              <a:rPr lang="en-GB" sz="2000" dirty="0">
                <a:effectLst/>
              </a:rPr>
              <a:t>Who is the Vice President of Ghana</a:t>
            </a:r>
            <a:endParaRPr lang="en-US" sz="2000" dirty="0">
              <a:effectLst/>
            </a:endParaRPr>
          </a:p>
          <a:p>
            <a:pPr lvl="0"/>
            <a:r>
              <a:rPr lang="en-GB" sz="2000" dirty="0">
                <a:effectLst/>
              </a:rPr>
              <a:t>In the absence of the Vice President and the President, who can act as president in Ghana</a:t>
            </a:r>
            <a:endParaRPr lang="en-US" sz="2000" dirty="0">
              <a:effectLst/>
            </a:endParaRPr>
          </a:p>
          <a:p>
            <a:pPr lvl="0"/>
            <a:r>
              <a:rPr lang="en-GB" sz="2000" dirty="0">
                <a:effectLst/>
              </a:rPr>
              <a:t>What is the full meaning of MMDAs</a:t>
            </a:r>
            <a:endParaRPr lang="en-US" sz="2000" dirty="0">
              <a:effectLst/>
            </a:endParaRPr>
          </a:p>
          <a:p>
            <a:pPr lvl="0"/>
            <a:r>
              <a:rPr lang="en-GB" sz="2000" dirty="0">
                <a:effectLst/>
              </a:rPr>
              <a:t>What is a grant</a:t>
            </a:r>
            <a:endParaRPr lang="en-US" sz="2000" dirty="0">
              <a:effectLst/>
            </a:endParaRPr>
          </a:p>
          <a:p>
            <a:pPr lvl="0"/>
            <a:r>
              <a:rPr lang="en-GB" sz="2000" dirty="0">
                <a:effectLst/>
              </a:rPr>
              <a:t>Now that you have read through everything, only answer questions 1 &amp;2</a:t>
            </a:r>
            <a:endParaRPr lang="en-US" sz="2000" dirty="0">
              <a:effectLst/>
            </a:endParaRPr>
          </a:p>
          <a:p>
            <a:pPr lvl="0" algn="just"/>
            <a:endParaRPr lang="en-US" sz="2000" dirty="0">
              <a:effectLst/>
            </a:endParaRPr>
          </a:p>
        </p:txBody>
      </p:sp>
      <p:sp>
        <p:nvSpPr>
          <p:cNvPr id="4" name="Slide Number Placeholder 3"/>
          <p:cNvSpPr>
            <a:spLocks noGrp="1"/>
          </p:cNvSpPr>
          <p:nvPr>
            <p:ph type="sldNum" sz="quarter" idx="12"/>
          </p:nvPr>
        </p:nvSpPr>
        <p:spPr/>
        <p:txBody>
          <a:bodyPr/>
          <a:lstStyle/>
          <a:p>
            <a:pPr>
              <a:defRPr/>
            </a:pPr>
            <a:fld id="{3096568B-B6D5-C444-88D7-F1A57164E075}" type="slidenum">
              <a:rPr lang="en-US" smtClean="0"/>
              <a:pPr>
                <a:defRPr/>
              </a:pPr>
              <a:t>4</a:t>
            </a:fld>
            <a:endParaRPr lang="en-US"/>
          </a:p>
        </p:txBody>
      </p:sp>
    </p:spTree>
    <p:extLst>
      <p:ext uri="{BB962C8B-B14F-4D97-AF65-F5344CB8AC3E}">
        <p14:creationId xmlns:p14="http://schemas.microsoft.com/office/powerpoint/2010/main" val="6600639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defRPr/>
            </a:pPr>
            <a:r>
              <a:rPr lang="en-GB">
                <a:latin typeface="Arial" charset="0"/>
                <a:cs typeface="+mj-cs"/>
              </a:rPr>
              <a:t>Leonardo da Vinci</a:t>
            </a:r>
          </a:p>
        </p:txBody>
      </p:sp>
      <p:sp>
        <p:nvSpPr>
          <p:cNvPr id="8" name="Content Placeholder 7"/>
          <p:cNvSpPr>
            <a:spLocks noGrp="1"/>
          </p:cNvSpPr>
          <p:nvPr>
            <p:ph idx="1"/>
          </p:nvPr>
        </p:nvSpPr>
        <p:spPr/>
        <p:txBody>
          <a:bodyPr/>
          <a:lstStyle/>
          <a:p>
            <a:pPr>
              <a:defRPr/>
            </a:pPr>
            <a:r>
              <a:rPr lang="en-GB" sz="2800" b="1">
                <a:latin typeface="Arial" charset="0"/>
                <a:cs typeface="+mn-cs"/>
              </a:rPr>
              <a:t>Leonardo da Vinci</a:t>
            </a:r>
            <a:r>
              <a:rPr lang="en-GB" sz="2800">
                <a:latin typeface="Arial" charset="0"/>
                <a:cs typeface="+mn-cs"/>
              </a:rPr>
              <a:t> conceptualized the submarine, and it is possible (probable) that others could have thought of the idea of an undersea vehicle, but the technology to put a working model in the water and safely and effectively operate it didn't come along for over a century following Leonardo.</a:t>
            </a:r>
          </a:p>
          <a:p>
            <a:pPr>
              <a:defRPr/>
            </a:pPr>
            <a:endParaRPr lang="en-GB" sz="2800">
              <a:latin typeface="Arial" charset="0"/>
              <a:cs typeface="+mn-cs"/>
            </a:endParaRPr>
          </a:p>
        </p:txBody>
      </p:sp>
      <p:sp>
        <p:nvSpPr>
          <p:cNvPr id="9" name="Text Placeholder 8"/>
          <p:cNvSpPr>
            <a:spLocks noGrp="1"/>
          </p:cNvSpPr>
          <p:nvPr>
            <p:ph type="body" sz="half" idx="2"/>
          </p:nvPr>
        </p:nvSpPr>
        <p:spPr/>
        <p:txBody>
          <a:bodyPr/>
          <a:lstStyle/>
          <a:p>
            <a:pPr>
              <a:buFont typeface="Wingdings" panose="05000000000000000000" pitchFamily="2" charset="2"/>
              <a:buNone/>
              <a:defRPr/>
            </a:pPr>
            <a:endParaRPr lang="en-GB" dirty="0">
              <a:ea typeface="+mn-ea"/>
              <a:cs typeface="+mn-cs"/>
            </a:endParaRPr>
          </a:p>
        </p:txBody>
      </p:sp>
      <p:sp>
        <p:nvSpPr>
          <p:cNvPr id="5" name="Slide Number Placeholder 4"/>
          <p:cNvSpPr>
            <a:spLocks noGrp="1"/>
          </p:cNvSpPr>
          <p:nvPr>
            <p:ph type="sldNum" sz="quarter" idx="12"/>
          </p:nvPr>
        </p:nvSpPr>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buFont typeface="Wingdings" charset="0"/>
              <a:defRPr sz="2000">
                <a:solidFill>
                  <a:schemeClr val="tx1"/>
                </a:solidFill>
                <a:latin typeface="Arial" charset="0"/>
                <a:ea typeface="ＭＳ Ｐゴシック" charset="0"/>
              </a:defRPr>
            </a:lvl6pPr>
            <a:lvl7pPr eaLnBrk="0" hangingPunct="0">
              <a:buFont typeface="Wingdings" charset="0"/>
              <a:defRPr sz="2000">
                <a:solidFill>
                  <a:schemeClr val="tx1"/>
                </a:solidFill>
                <a:latin typeface="Arial" charset="0"/>
                <a:ea typeface="ＭＳ Ｐゴシック" charset="0"/>
              </a:defRPr>
            </a:lvl7pPr>
            <a:lvl8pPr eaLnBrk="0" hangingPunct="0">
              <a:buFont typeface="Wingdings" charset="0"/>
              <a:defRPr sz="2000">
                <a:solidFill>
                  <a:schemeClr val="tx1"/>
                </a:solidFill>
                <a:latin typeface="Arial" charset="0"/>
                <a:ea typeface="ＭＳ Ｐゴシック" charset="0"/>
              </a:defRPr>
            </a:lvl8pPr>
            <a:lvl9pPr eaLnBrk="0" hangingPunct="0">
              <a:buFont typeface="Wingdings" charset="0"/>
              <a:defRPr sz="2000">
                <a:solidFill>
                  <a:schemeClr val="tx1"/>
                </a:solidFill>
                <a:latin typeface="Arial" charset="0"/>
                <a:ea typeface="ＭＳ Ｐゴシック" charset="0"/>
              </a:defRPr>
            </a:lvl9pPr>
          </a:lstStyle>
          <a:p>
            <a:pPr>
              <a:defRPr/>
            </a:pPr>
            <a:fld id="{EE81A2D8-6711-7944-999A-43A400F7237C}" type="slidenum">
              <a:rPr lang="en-US" sz="1200" smtClean="0"/>
              <a:pPr>
                <a:defRPr/>
              </a:pPr>
              <a:t>40</a:t>
            </a:fld>
            <a:endParaRPr lang="en-US" sz="1200" smtClean="0"/>
          </a:p>
        </p:txBody>
      </p:sp>
      <p:pic>
        <p:nvPicPr>
          <p:cNvPr id="52230" name="Picture 2" descr="C:\Users\Jocelynne\Desktop\ind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2971800" cy="419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Grp="1" noChangeArrowheads="1"/>
          </p:cNvSpPr>
          <p:nvPr>
            <p:ph type="sldNum" sz="quarter" idx="12"/>
          </p:nvPr>
        </p:nvSpPr>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buFont typeface="Wingdings" charset="0"/>
              <a:defRPr sz="2000">
                <a:solidFill>
                  <a:schemeClr val="tx1"/>
                </a:solidFill>
                <a:latin typeface="Arial" charset="0"/>
                <a:ea typeface="ＭＳ Ｐゴシック" charset="0"/>
              </a:defRPr>
            </a:lvl6pPr>
            <a:lvl7pPr eaLnBrk="0" hangingPunct="0">
              <a:buFont typeface="Wingdings" charset="0"/>
              <a:defRPr sz="2000">
                <a:solidFill>
                  <a:schemeClr val="tx1"/>
                </a:solidFill>
                <a:latin typeface="Arial" charset="0"/>
                <a:ea typeface="ＭＳ Ｐゴシック" charset="0"/>
              </a:defRPr>
            </a:lvl7pPr>
            <a:lvl8pPr eaLnBrk="0" hangingPunct="0">
              <a:buFont typeface="Wingdings" charset="0"/>
              <a:defRPr sz="2000">
                <a:solidFill>
                  <a:schemeClr val="tx1"/>
                </a:solidFill>
                <a:latin typeface="Arial" charset="0"/>
                <a:ea typeface="ＭＳ Ｐゴシック" charset="0"/>
              </a:defRPr>
            </a:lvl8pPr>
            <a:lvl9pPr eaLnBrk="0" hangingPunct="0">
              <a:buFont typeface="Wingdings" charset="0"/>
              <a:defRPr sz="2000">
                <a:solidFill>
                  <a:schemeClr val="tx1"/>
                </a:solidFill>
                <a:latin typeface="Arial" charset="0"/>
                <a:ea typeface="ＭＳ Ｐゴシック" charset="0"/>
              </a:defRPr>
            </a:lvl9pPr>
          </a:lstStyle>
          <a:p>
            <a:pPr>
              <a:defRPr/>
            </a:pPr>
            <a:fld id="{DC43425F-257A-734B-B644-A0002FFE8402}" type="slidenum">
              <a:rPr lang="en-US" sz="1200" smtClean="0"/>
              <a:pPr>
                <a:defRPr/>
              </a:pPr>
              <a:t>41</a:t>
            </a:fld>
            <a:endParaRPr lang="en-US" sz="1200" smtClean="0"/>
          </a:p>
        </p:txBody>
      </p:sp>
      <p:sp>
        <p:nvSpPr>
          <p:cNvPr id="53251" name="Rectangle 2"/>
          <p:cNvSpPr>
            <a:spLocks noGrp="1" noChangeArrowheads="1"/>
          </p:cNvSpPr>
          <p:nvPr>
            <p:ph type="title"/>
          </p:nvPr>
        </p:nvSpPr>
        <p:spPr>
          <a:noFill/>
          <a:extLst>
            <a:ext uri="{909E8E84-426E-40dd-AFC4-6F175D3DCCD1}">
              <a14:hiddenFill xmlns="" xmlns:a14="http://schemas.microsoft.com/office/drawing/2010/main">
                <a:solidFill>
                  <a:srgbClr val="FFFFFF"/>
                </a:solidFill>
              </a14:hiddenFill>
            </a:ext>
          </a:extLst>
        </p:spPr>
        <p:txBody>
          <a:bodyPr/>
          <a:lstStyle/>
          <a:p>
            <a:r>
              <a:rPr lang="de-DE" sz="4000">
                <a:effectLst/>
                <a:latin typeface="Arial" charset="0"/>
              </a:rPr>
              <a:t>Spotting Opportunities: Success Factors</a:t>
            </a:r>
            <a:endParaRPr lang="en-US" sz="4000">
              <a:effectLst/>
              <a:latin typeface="Arial" charset="0"/>
            </a:endParaRPr>
          </a:p>
        </p:txBody>
      </p:sp>
      <p:sp>
        <p:nvSpPr>
          <p:cNvPr id="53252"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Lst>
        </p:spPr>
        <p:txBody>
          <a:bodyPr/>
          <a:lstStyle/>
          <a:p>
            <a:r>
              <a:rPr lang="de-DE" sz="4000">
                <a:effectLst/>
                <a:latin typeface="Arial" charset="0"/>
              </a:rPr>
              <a:t>Know your market</a:t>
            </a:r>
          </a:p>
          <a:p>
            <a:r>
              <a:rPr lang="de-DE" sz="4000">
                <a:effectLst/>
                <a:latin typeface="Arial" charset="0"/>
              </a:rPr>
              <a:t>Keep an open mind</a:t>
            </a:r>
          </a:p>
          <a:p>
            <a:r>
              <a:rPr lang="de-DE" sz="4000">
                <a:effectLst/>
                <a:latin typeface="Arial" charset="0"/>
              </a:rPr>
              <a:t>Concentrate on the customer‘s needs - not technical capabilities</a:t>
            </a:r>
          </a:p>
          <a:p>
            <a:endParaRPr lang="en-US" sz="4000">
              <a:effectLst/>
              <a:latin typeface="Arial"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Grp="1" noChangeArrowheads="1"/>
          </p:cNvSpPr>
          <p:nvPr>
            <p:ph type="sldNum" sz="quarter" idx="12"/>
          </p:nvPr>
        </p:nvSpPr>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buFont typeface="Wingdings" charset="0"/>
              <a:defRPr sz="2000">
                <a:solidFill>
                  <a:schemeClr val="tx1"/>
                </a:solidFill>
                <a:latin typeface="Arial" charset="0"/>
                <a:ea typeface="ＭＳ Ｐゴシック" charset="0"/>
              </a:defRPr>
            </a:lvl6pPr>
            <a:lvl7pPr eaLnBrk="0" hangingPunct="0">
              <a:buFont typeface="Wingdings" charset="0"/>
              <a:defRPr sz="2000">
                <a:solidFill>
                  <a:schemeClr val="tx1"/>
                </a:solidFill>
                <a:latin typeface="Arial" charset="0"/>
                <a:ea typeface="ＭＳ Ｐゴシック" charset="0"/>
              </a:defRPr>
            </a:lvl7pPr>
            <a:lvl8pPr eaLnBrk="0" hangingPunct="0">
              <a:buFont typeface="Wingdings" charset="0"/>
              <a:defRPr sz="2000">
                <a:solidFill>
                  <a:schemeClr val="tx1"/>
                </a:solidFill>
                <a:latin typeface="Arial" charset="0"/>
                <a:ea typeface="ＭＳ Ｐゴシック" charset="0"/>
              </a:defRPr>
            </a:lvl8pPr>
            <a:lvl9pPr eaLnBrk="0" hangingPunct="0">
              <a:buFont typeface="Wingdings" charset="0"/>
              <a:defRPr sz="2000">
                <a:solidFill>
                  <a:schemeClr val="tx1"/>
                </a:solidFill>
                <a:latin typeface="Arial" charset="0"/>
                <a:ea typeface="ＭＳ Ｐゴシック" charset="0"/>
              </a:defRPr>
            </a:lvl9pPr>
          </a:lstStyle>
          <a:p>
            <a:pPr>
              <a:defRPr/>
            </a:pPr>
            <a:fld id="{23D66FD3-BDDC-A84E-94E7-A63B1D944CDC}" type="slidenum">
              <a:rPr lang="en-US" sz="1200" smtClean="0"/>
              <a:pPr>
                <a:defRPr/>
              </a:pPr>
              <a:t>42</a:t>
            </a:fld>
            <a:endParaRPr lang="en-US" sz="1200" smtClean="0"/>
          </a:p>
        </p:txBody>
      </p:sp>
      <p:sp>
        <p:nvSpPr>
          <p:cNvPr id="55299" name="Rectangle 2"/>
          <p:cNvSpPr>
            <a:spLocks noGrp="1" noChangeArrowheads="1"/>
          </p:cNvSpPr>
          <p:nvPr>
            <p:ph type="title"/>
          </p:nvPr>
        </p:nvSpPr>
        <p:spPr>
          <a:noFill/>
          <a:extLst>
            <a:ext uri="{909E8E84-426E-40dd-AFC4-6F175D3DCCD1}">
              <a14:hiddenFill xmlns="" xmlns:a14="http://schemas.microsoft.com/office/drawing/2010/main">
                <a:solidFill>
                  <a:srgbClr val="FFFFFF"/>
                </a:solidFill>
              </a14:hiddenFill>
            </a:ext>
          </a:extLst>
        </p:spPr>
        <p:txBody>
          <a:bodyPr/>
          <a:lstStyle/>
          <a:p>
            <a:r>
              <a:rPr lang="de-DE" sz="4000">
                <a:effectLst/>
                <a:latin typeface="Arial" charset="0"/>
              </a:rPr>
              <a:t>Determining the Size of the Window</a:t>
            </a:r>
            <a:endParaRPr lang="en-US" sz="4000">
              <a:effectLst/>
              <a:latin typeface="Arial" charset="0"/>
            </a:endParaRPr>
          </a:p>
        </p:txBody>
      </p:sp>
      <p:sp>
        <p:nvSpPr>
          <p:cNvPr id="55300"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Lst>
        </p:spPr>
        <p:txBody>
          <a:bodyPr/>
          <a:lstStyle/>
          <a:p>
            <a:pPr marL="609600" indent="-609600">
              <a:buFont typeface="Wingdings" charset="0"/>
              <a:buNone/>
            </a:pPr>
            <a:r>
              <a:rPr lang="de-DE" sz="4000">
                <a:effectLst/>
                <a:latin typeface="Arial" charset="0"/>
              </a:rPr>
              <a:t>How big the opportunity is depends on</a:t>
            </a:r>
          </a:p>
          <a:p>
            <a:pPr marL="609600" indent="-609600">
              <a:buFont typeface="Wingdings" charset="0"/>
              <a:buAutoNum type="arabicPeriod"/>
            </a:pPr>
            <a:r>
              <a:rPr lang="de-DE" sz="4000">
                <a:effectLst/>
                <a:latin typeface="Arial" charset="0"/>
              </a:rPr>
              <a:t>Market size/market potential</a:t>
            </a:r>
          </a:p>
          <a:p>
            <a:pPr marL="609600" indent="-609600">
              <a:buFont typeface="Wingdings" charset="0"/>
              <a:buAutoNum type="arabicPeriod"/>
            </a:pPr>
            <a:r>
              <a:rPr lang="de-DE" sz="4000">
                <a:effectLst/>
                <a:latin typeface="Arial" charset="0"/>
              </a:rPr>
              <a:t>Share attainable/sales potential</a:t>
            </a:r>
          </a:p>
          <a:p>
            <a:pPr marL="609600" indent="-609600">
              <a:buFont typeface="Wingdings" charset="0"/>
              <a:buAutoNum type="arabicPeriod"/>
            </a:pPr>
            <a:r>
              <a:rPr lang="de-DE" sz="4000">
                <a:effectLst/>
                <a:latin typeface="Arial" charset="0"/>
              </a:rPr>
              <a:t>Market growth rate</a:t>
            </a:r>
          </a:p>
          <a:p>
            <a:pPr marL="609600" indent="-609600">
              <a:buFont typeface="Wingdings" charset="0"/>
              <a:buAutoNum type="arabicPeriod"/>
            </a:pPr>
            <a:r>
              <a:rPr lang="de-DE" sz="4000">
                <a:effectLst/>
                <a:latin typeface="Arial" charset="0"/>
              </a:rPr>
              <a:t>Share sustainable</a:t>
            </a:r>
            <a:endParaRPr lang="en-US" sz="4000">
              <a:effectLst/>
              <a:latin typeface="Arial"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Grp="1" noChangeArrowheads="1"/>
          </p:cNvSpPr>
          <p:nvPr>
            <p:ph type="sldNum" sz="quarter" idx="12"/>
          </p:nvPr>
        </p:nvSpPr>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buFont typeface="Wingdings" charset="0"/>
              <a:defRPr sz="2000">
                <a:solidFill>
                  <a:schemeClr val="tx1"/>
                </a:solidFill>
                <a:latin typeface="Arial" charset="0"/>
                <a:ea typeface="ＭＳ Ｐゴシック" charset="0"/>
              </a:defRPr>
            </a:lvl6pPr>
            <a:lvl7pPr eaLnBrk="0" hangingPunct="0">
              <a:buFont typeface="Wingdings" charset="0"/>
              <a:defRPr sz="2000">
                <a:solidFill>
                  <a:schemeClr val="tx1"/>
                </a:solidFill>
                <a:latin typeface="Arial" charset="0"/>
                <a:ea typeface="ＭＳ Ｐゴシック" charset="0"/>
              </a:defRPr>
            </a:lvl7pPr>
            <a:lvl8pPr eaLnBrk="0" hangingPunct="0">
              <a:buFont typeface="Wingdings" charset="0"/>
              <a:defRPr sz="2000">
                <a:solidFill>
                  <a:schemeClr val="tx1"/>
                </a:solidFill>
                <a:latin typeface="Arial" charset="0"/>
                <a:ea typeface="ＭＳ Ｐゴシック" charset="0"/>
              </a:defRPr>
            </a:lvl8pPr>
            <a:lvl9pPr eaLnBrk="0" hangingPunct="0">
              <a:buFont typeface="Wingdings" charset="0"/>
              <a:defRPr sz="2000">
                <a:solidFill>
                  <a:schemeClr val="tx1"/>
                </a:solidFill>
                <a:latin typeface="Arial" charset="0"/>
                <a:ea typeface="ＭＳ Ｐゴシック" charset="0"/>
              </a:defRPr>
            </a:lvl9pPr>
          </a:lstStyle>
          <a:p>
            <a:pPr>
              <a:defRPr/>
            </a:pPr>
            <a:fld id="{B88E9647-74C3-2C4F-8770-1132A3A95D7C}" type="slidenum">
              <a:rPr lang="en-US" sz="1200" smtClean="0"/>
              <a:pPr>
                <a:defRPr/>
              </a:pPr>
              <a:t>43</a:t>
            </a:fld>
            <a:endParaRPr lang="en-US" sz="1200" smtClean="0"/>
          </a:p>
        </p:txBody>
      </p:sp>
      <p:sp>
        <p:nvSpPr>
          <p:cNvPr id="57347" name="Rectangle 2"/>
          <p:cNvSpPr>
            <a:spLocks noGrp="1" noChangeArrowheads="1"/>
          </p:cNvSpPr>
          <p:nvPr>
            <p:ph type="title"/>
          </p:nvPr>
        </p:nvSpPr>
        <p:spPr>
          <a:noFill/>
          <a:extLst>
            <a:ext uri="{909E8E84-426E-40dd-AFC4-6F175D3DCCD1}">
              <a14:hiddenFill xmlns="" xmlns:a14="http://schemas.microsoft.com/office/drawing/2010/main">
                <a:solidFill>
                  <a:srgbClr val="FFFFFF"/>
                </a:solidFill>
              </a14:hiddenFill>
            </a:ext>
          </a:extLst>
        </p:spPr>
        <p:txBody>
          <a:bodyPr/>
          <a:lstStyle/>
          <a:p>
            <a:r>
              <a:rPr lang="de-DE" sz="4000">
                <a:effectLst/>
                <a:latin typeface="Arial" charset="0"/>
              </a:rPr>
              <a:t>Determining the Size of the Window</a:t>
            </a:r>
            <a:endParaRPr lang="en-US" sz="4000">
              <a:effectLst/>
              <a:latin typeface="Arial" charset="0"/>
            </a:endParaRPr>
          </a:p>
        </p:txBody>
      </p:sp>
      <p:sp>
        <p:nvSpPr>
          <p:cNvPr id="57348"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Lst>
        </p:spPr>
        <p:txBody>
          <a:bodyPr/>
          <a:lstStyle/>
          <a:p>
            <a:pPr marL="609600" indent="-609600">
              <a:buFont typeface="Wingdings" charset="0"/>
              <a:buAutoNum type="arabicPeriod" startAt="5"/>
            </a:pPr>
            <a:r>
              <a:rPr lang="de-DE" sz="4000">
                <a:effectLst/>
                <a:latin typeface="Arial" charset="0"/>
              </a:rPr>
              <a:t>Investment necessary to maintain position</a:t>
            </a:r>
          </a:p>
          <a:p>
            <a:pPr marL="609600" indent="-609600">
              <a:buFont typeface="Wingdings" charset="0"/>
              <a:buAutoNum type="arabicPeriod" startAt="5"/>
            </a:pPr>
            <a:r>
              <a:rPr lang="de-DE" sz="4000">
                <a:effectLst/>
                <a:latin typeface="Arial" charset="0"/>
              </a:rPr>
              <a:t>Likely returns</a:t>
            </a:r>
          </a:p>
          <a:p>
            <a:pPr marL="609600" indent="-609600">
              <a:buFont typeface="Wingdings" charset="0"/>
              <a:buAutoNum type="arabicPeriod" startAt="5"/>
            </a:pPr>
            <a:r>
              <a:rPr lang="de-DE" sz="4000">
                <a:effectLst/>
                <a:latin typeface="Arial" charset="0"/>
              </a:rPr>
              <a:t>Stability of returns</a:t>
            </a:r>
          </a:p>
          <a:p>
            <a:pPr marL="609600" indent="-609600">
              <a:buFont typeface="Wingdings" charset="0"/>
              <a:buAutoNum type="arabicPeriod" startAt="5"/>
            </a:pPr>
            <a:r>
              <a:rPr lang="de-DE" sz="4000">
                <a:effectLst/>
                <a:latin typeface="Arial" charset="0"/>
              </a:rPr>
              <a:t>Sustainability of</a:t>
            </a:r>
            <a:r>
              <a:rPr lang="en-US" sz="4000">
                <a:effectLst/>
                <a:latin typeface="Arial" charset="0"/>
              </a:rPr>
              <a:t> </a:t>
            </a:r>
            <a:r>
              <a:rPr lang="de-DE" sz="4000">
                <a:effectLst/>
                <a:latin typeface="Arial" charset="0"/>
              </a:rPr>
              <a:t>competitive advantage</a:t>
            </a:r>
            <a:endParaRPr lang="en-US" sz="4000">
              <a:effectLst/>
              <a:latin typeface="Arial"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Grp="1" noChangeArrowheads="1"/>
          </p:cNvSpPr>
          <p:nvPr>
            <p:ph type="sldNum" sz="quarter" idx="12"/>
          </p:nvPr>
        </p:nvSpPr>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buFont typeface="Wingdings" charset="0"/>
              <a:defRPr sz="2000">
                <a:solidFill>
                  <a:schemeClr val="tx1"/>
                </a:solidFill>
                <a:latin typeface="Arial" charset="0"/>
                <a:ea typeface="ＭＳ Ｐゴシック" charset="0"/>
              </a:defRPr>
            </a:lvl6pPr>
            <a:lvl7pPr eaLnBrk="0" hangingPunct="0">
              <a:buFont typeface="Wingdings" charset="0"/>
              <a:defRPr sz="2000">
                <a:solidFill>
                  <a:schemeClr val="tx1"/>
                </a:solidFill>
                <a:latin typeface="Arial" charset="0"/>
                <a:ea typeface="ＭＳ Ｐゴシック" charset="0"/>
              </a:defRPr>
            </a:lvl7pPr>
            <a:lvl8pPr eaLnBrk="0" hangingPunct="0">
              <a:buFont typeface="Wingdings" charset="0"/>
              <a:defRPr sz="2000">
                <a:solidFill>
                  <a:schemeClr val="tx1"/>
                </a:solidFill>
                <a:latin typeface="Arial" charset="0"/>
                <a:ea typeface="ＭＳ Ｐゴシック" charset="0"/>
              </a:defRPr>
            </a:lvl8pPr>
            <a:lvl9pPr eaLnBrk="0" hangingPunct="0">
              <a:buFont typeface="Wingdings" charset="0"/>
              <a:defRPr sz="2000">
                <a:solidFill>
                  <a:schemeClr val="tx1"/>
                </a:solidFill>
                <a:latin typeface="Arial" charset="0"/>
                <a:ea typeface="ＭＳ Ｐゴシック" charset="0"/>
              </a:defRPr>
            </a:lvl9pPr>
          </a:lstStyle>
          <a:p>
            <a:pPr>
              <a:defRPr/>
            </a:pPr>
            <a:fld id="{174D6EEF-0BA4-1A44-A0E1-D5BFCA2F467E}" type="slidenum">
              <a:rPr lang="en-US" sz="1200" smtClean="0"/>
              <a:pPr>
                <a:defRPr/>
              </a:pPr>
              <a:t>44</a:t>
            </a:fld>
            <a:endParaRPr lang="en-US" sz="1200" smtClean="0"/>
          </a:p>
        </p:txBody>
      </p:sp>
      <p:sp>
        <p:nvSpPr>
          <p:cNvPr id="59395" name="Rectangle 2"/>
          <p:cNvSpPr>
            <a:spLocks noGrp="1" noChangeArrowheads="1"/>
          </p:cNvSpPr>
          <p:nvPr>
            <p:ph type="title"/>
          </p:nvPr>
        </p:nvSpPr>
        <p:spPr>
          <a:noFill/>
          <a:extLst>
            <a:ext uri="{909E8E84-426E-40dd-AFC4-6F175D3DCCD1}">
              <a14:hiddenFill xmlns="" xmlns:a14="http://schemas.microsoft.com/office/drawing/2010/main">
                <a:solidFill>
                  <a:srgbClr val="FFFFFF"/>
                </a:solidFill>
              </a14:hiddenFill>
            </a:ext>
          </a:extLst>
        </p:spPr>
        <p:txBody>
          <a:bodyPr/>
          <a:lstStyle/>
          <a:p>
            <a:r>
              <a:rPr lang="de-DE">
                <a:effectLst/>
                <a:latin typeface="Arial" charset="0"/>
              </a:rPr>
              <a:t>Opening the Window</a:t>
            </a:r>
            <a:endParaRPr lang="en-US">
              <a:effectLst/>
              <a:latin typeface="Arial" charset="0"/>
            </a:endParaRPr>
          </a:p>
        </p:txBody>
      </p:sp>
      <p:sp>
        <p:nvSpPr>
          <p:cNvPr id="59396"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Lst>
        </p:spPr>
        <p:txBody>
          <a:bodyPr/>
          <a:lstStyle/>
          <a:p>
            <a:r>
              <a:rPr lang="de-DE" sz="4000" dirty="0">
                <a:effectLst/>
                <a:latin typeface="Arial" charset="0"/>
              </a:rPr>
              <a:t>Securing the required initial cash investment</a:t>
            </a:r>
          </a:p>
          <a:p>
            <a:r>
              <a:rPr lang="de-DE" sz="4000" dirty="0">
                <a:effectLst/>
                <a:latin typeface="Arial" charset="0"/>
              </a:rPr>
              <a:t>Setting up the organisation</a:t>
            </a:r>
          </a:p>
          <a:p>
            <a:r>
              <a:rPr lang="de-DE" sz="4000" dirty="0">
                <a:effectLst/>
                <a:latin typeface="Arial" charset="0"/>
              </a:rPr>
              <a:t>Attracting key stakeholders</a:t>
            </a:r>
          </a:p>
          <a:p>
            <a:r>
              <a:rPr lang="de-DE" sz="4000" dirty="0">
                <a:effectLst/>
                <a:latin typeface="Arial" charset="0"/>
              </a:rPr>
              <a:t>Entering the network</a:t>
            </a:r>
          </a:p>
          <a:p>
            <a:r>
              <a:rPr lang="de-DE" sz="4000">
                <a:effectLst/>
                <a:latin typeface="Arial" charset="0"/>
              </a:rPr>
              <a:t>Taking personal </a:t>
            </a:r>
            <a:r>
              <a:rPr lang="de-DE" sz="4000" smtClean="0">
                <a:effectLst/>
                <a:latin typeface="Arial" charset="0"/>
              </a:rPr>
              <a:t>initiatives</a:t>
            </a:r>
            <a:endParaRPr lang="de-DE" sz="4000">
              <a:effectLst/>
              <a:latin typeface="Arial" charset="0"/>
            </a:endParaRPr>
          </a:p>
          <a:p>
            <a:pPr>
              <a:buFont typeface="Wingdings" charset="0"/>
              <a:buNone/>
            </a:pPr>
            <a:endParaRPr lang="en-US" sz="4000" dirty="0">
              <a:effectLst/>
              <a:latin typeface="Arial"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Grp="1" noChangeArrowheads="1"/>
          </p:cNvSpPr>
          <p:nvPr>
            <p:ph type="sldNum" sz="quarter" idx="12"/>
          </p:nvPr>
        </p:nvSpPr>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buFont typeface="Wingdings" charset="0"/>
              <a:defRPr sz="2000">
                <a:solidFill>
                  <a:schemeClr val="tx1"/>
                </a:solidFill>
                <a:latin typeface="Arial" charset="0"/>
                <a:ea typeface="ＭＳ Ｐゴシック" charset="0"/>
              </a:defRPr>
            </a:lvl6pPr>
            <a:lvl7pPr eaLnBrk="0" hangingPunct="0">
              <a:buFont typeface="Wingdings" charset="0"/>
              <a:defRPr sz="2000">
                <a:solidFill>
                  <a:schemeClr val="tx1"/>
                </a:solidFill>
                <a:latin typeface="Arial" charset="0"/>
                <a:ea typeface="ＭＳ Ｐゴシック" charset="0"/>
              </a:defRPr>
            </a:lvl7pPr>
            <a:lvl8pPr eaLnBrk="0" hangingPunct="0">
              <a:buFont typeface="Wingdings" charset="0"/>
              <a:defRPr sz="2000">
                <a:solidFill>
                  <a:schemeClr val="tx1"/>
                </a:solidFill>
                <a:latin typeface="Arial" charset="0"/>
                <a:ea typeface="ＭＳ Ｐゴシック" charset="0"/>
              </a:defRPr>
            </a:lvl8pPr>
            <a:lvl9pPr eaLnBrk="0" hangingPunct="0">
              <a:buFont typeface="Wingdings" charset="0"/>
              <a:defRPr sz="2000">
                <a:solidFill>
                  <a:schemeClr val="tx1"/>
                </a:solidFill>
                <a:latin typeface="Arial" charset="0"/>
                <a:ea typeface="ＭＳ Ｐゴシック" charset="0"/>
              </a:defRPr>
            </a:lvl9pPr>
          </a:lstStyle>
          <a:p>
            <a:pPr>
              <a:defRPr/>
            </a:pPr>
            <a:fld id="{04E17350-CA7C-724E-B8D8-E1F52727D017}" type="slidenum">
              <a:rPr lang="en-US" sz="1200" smtClean="0"/>
              <a:pPr>
                <a:defRPr/>
              </a:pPr>
              <a:t>45</a:t>
            </a:fld>
            <a:endParaRPr lang="en-US" sz="1200" smtClean="0"/>
          </a:p>
        </p:txBody>
      </p:sp>
      <p:sp>
        <p:nvSpPr>
          <p:cNvPr id="61443" name="Rectangle 2"/>
          <p:cNvSpPr>
            <a:spLocks noGrp="1" noChangeArrowheads="1"/>
          </p:cNvSpPr>
          <p:nvPr>
            <p:ph type="title"/>
          </p:nvPr>
        </p:nvSpPr>
        <p:spPr>
          <a:noFill/>
          <a:extLst>
            <a:ext uri="{909E8E84-426E-40dd-AFC4-6F175D3DCCD1}">
              <a14:hiddenFill xmlns="" xmlns:a14="http://schemas.microsoft.com/office/drawing/2010/main">
                <a:solidFill>
                  <a:srgbClr val="FFFFFF"/>
                </a:solidFill>
              </a14:hiddenFill>
            </a:ext>
          </a:extLst>
        </p:spPr>
        <p:txBody>
          <a:bodyPr/>
          <a:lstStyle/>
          <a:p>
            <a:r>
              <a:rPr lang="de-DE">
                <a:effectLst/>
                <a:latin typeface="Arial" charset="0"/>
              </a:rPr>
              <a:t>Moving through the Window</a:t>
            </a:r>
            <a:endParaRPr lang="en-US">
              <a:effectLst/>
              <a:latin typeface="Arial" charset="0"/>
            </a:endParaRPr>
          </a:p>
        </p:txBody>
      </p:sp>
      <p:sp>
        <p:nvSpPr>
          <p:cNvPr id="61444"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Lst>
        </p:spPr>
        <p:txBody>
          <a:bodyPr/>
          <a:lstStyle/>
          <a:p>
            <a:r>
              <a:rPr lang="de-DE" sz="4000">
                <a:effectLst/>
                <a:latin typeface="Arial" charset="0"/>
              </a:rPr>
              <a:t>Sustaining demand</a:t>
            </a:r>
          </a:p>
          <a:p>
            <a:r>
              <a:rPr lang="de-DE" sz="4000">
                <a:effectLst/>
                <a:latin typeface="Arial" charset="0"/>
              </a:rPr>
              <a:t>Maintaining investment</a:t>
            </a:r>
          </a:p>
          <a:p>
            <a:r>
              <a:rPr lang="de-DE" sz="4000">
                <a:effectLst/>
                <a:latin typeface="Arial" charset="0"/>
              </a:rPr>
              <a:t>Managing cashflow</a:t>
            </a:r>
          </a:p>
          <a:p>
            <a:r>
              <a:rPr lang="de-DE" sz="4000">
                <a:effectLst/>
                <a:latin typeface="Arial" charset="0"/>
              </a:rPr>
              <a:t>Developing the organisation</a:t>
            </a:r>
          </a:p>
          <a:p>
            <a:r>
              <a:rPr lang="de-DE" sz="4000">
                <a:effectLst/>
                <a:latin typeface="Arial" charset="0"/>
              </a:rPr>
              <a:t>Managing role changes</a:t>
            </a:r>
          </a:p>
          <a:p>
            <a:pPr>
              <a:buFont typeface="Wingdings" charset="0"/>
              <a:buNone/>
            </a:pPr>
            <a:endParaRPr lang="en-US" sz="4000">
              <a:effectLst/>
              <a:latin typeface="Arial"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Grp="1" noChangeArrowheads="1"/>
          </p:cNvSpPr>
          <p:nvPr>
            <p:ph type="sldNum" sz="quarter" idx="12"/>
          </p:nvPr>
        </p:nvSpPr>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buFont typeface="Wingdings" charset="0"/>
              <a:defRPr sz="2000">
                <a:solidFill>
                  <a:schemeClr val="tx1"/>
                </a:solidFill>
                <a:latin typeface="Arial" charset="0"/>
                <a:ea typeface="ＭＳ Ｐゴシック" charset="0"/>
              </a:defRPr>
            </a:lvl6pPr>
            <a:lvl7pPr eaLnBrk="0" hangingPunct="0">
              <a:buFont typeface="Wingdings" charset="0"/>
              <a:defRPr sz="2000">
                <a:solidFill>
                  <a:schemeClr val="tx1"/>
                </a:solidFill>
                <a:latin typeface="Arial" charset="0"/>
                <a:ea typeface="ＭＳ Ｐゴシック" charset="0"/>
              </a:defRPr>
            </a:lvl7pPr>
            <a:lvl8pPr eaLnBrk="0" hangingPunct="0">
              <a:buFont typeface="Wingdings" charset="0"/>
              <a:defRPr sz="2000">
                <a:solidFill>
                  <a:schemeClr val="tx1"/>
                </a:solidFill>
                <a:latin typeface="Arial" charset="0"/>
                <a:ea typeface="ＭＳ Ｐゴシック" charset="0"/>
              </a:defRPr>
            </a:lvl8pPr>
            <a:lvl9pPr eaLnBrk="0" hangingPunct="0">
              <a:buFont typeface="Wingdings" charset="0"/>
              <a:defRPr sz="2000">
                <a:solidFill>
                  <a:schemeClr val="tx1"/>
                </a:solidFill>
                <a:latin typeface="Arial" charset="0"/>
                <a:ea typeface="ＭＳ Ｐゴシック" charset="0"/>
              </a:defRPr>
            </a:lvl9pPr>
          </a:lstStyle>
          <a:p>
            <a:pPr>
              <a:defRPr/>
            </a:pPr>
            <a:fld id="{F3A45BA2-4D2C-FF47-9B18-4B93ADB17DB7}" type="slidenum">
              <a:rPr lang="en-US" sz="1200" smtClean="0"/>
              <a:pPr>
                <a:defRPr/>
              </a:pPr>
              <a:t>46</a:t>
            </a:fld>
            <a:endParaRPr lang="en-US" sz="1200" smtClean="0"/>
          </a:p>
        </p:txBody>
      </p:sp>
      <p:sp>
        <p:nvSpPr>
          <p:cNvPr id="63491" name="Rectangle 2"/>
          <p:cNvSpPr>
            <a:spLocks noGrp="1" noChangeArrowheads="1"/>
          </p:cNvSpPr>
          <p:nvPr>
            <p:ph type="title"/>
          </p:nvPr>
        </p:nvSpPr>
        <p:spPr>
          <a:noFill/>
          <a:extLst>
            <a:ext uri="{909E8E84-426E-40dd-AFC4-6F175D3DCCD1}">
              <a14:hiddenFill xmlns="" xmlns:a14="http://schemas.microsoft.com/office/drawing/2010/main">
                <a:solidFill>
                  <a:srgbClr val="FFFFFF"/>
                </a:solidFill>
              </a14:hiddenFill>
            </a:ext>
          </a:extLst>
        </p:spPr>
        <p:txBody>
          <a:bodyPr/>
          <a:lstStyle/>
          <a:p>
            <a:r>
              <a:rPr lang="de-DE">
                <a:effectLst/>
                <a:latin typeface="Arial" charset="0"/>
              </a:rPr>
              <a:t>Closing the Window</a:t>
            </a:r>
            <a:endParaRPr lang="en-US">
              <a:effectLst/>
              <a:latin typeface="Arial" charset="0"/>
            </a:endParaRPr>
          </a:p>
        </p:txBody>
      </p:sp>
      <p:sp>
        <p:nvSpPr>
          <p:cNvPr id="63492"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Lst>
        </p:spPr>
        <p:txBody>
          <a:bodyPr/>
          <a:lstStyle/>
          <a:p>
            <a:r>
              <a:rPr lang="de-DE" sz="4000">
                <a:effectLst/>
                <a:latin typeface="Arial" charset="0"/>
              </a:rPr>
              <a:t>Entrenching competitive position</a:t>
            </a:r>
          </a:p>
          <a:p>
            <a:r>
              <a:rPr lang="de-DE" sz="4000">
                <a:effectLst/>
                <a:latin typeface="Arial" charset="0"/>
              </a:rPr>
              <a:t>Continuing innovation</a:t>
            </a:r>
          </a:p>
          <a:p>
            <a:r>
              <a:rPr lang="de-DE" sz="4000">
                <a:effectLst/>
                <a:latin typeface="Arial" charset="0"/>
              </a:rPr>
              <a:t>Sustaining the organisation</a:t>
            </a:r>
          </a:p>
          <a:p>
            <a:r>
              <a:rPr lang="de-DE" sz="4000">
                <a:effectLst/>
                <a:latin typeface="Arial" charset="0"/>
              </a:rPr>
              <a:t>Maintaining networks</a:t>
            </a:r>
          </a:p>
          <a:p>
            <a:r>
              <a:rPr lang="de-DE" sz="4000">
                <a:effectLst/>
                <a:latin typeface="Arial" charset="0"/>
              </a:rPr>
              <a:t>Ensuring appropriate stakeholder rewards</a:t>
            </a:r>
            <a:endParaRPr lang="en-US" sz="4000">
              <a:effectLst/>
              <a:latin typeface="Arial"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3" descr="C:\Users\Jocelynne\Desktop\Facebook pics for presentation\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0" name="Rectangle 2"/>
          <p:cNvSpPr>
            <a:spLocks noGrp="1" noChangeArrowheads="1"/>
          </p:cNvSpPr>
          <p:nvPr>
            <p:ph type="ctrTitle" idx="4294967295"/>
          </p:nvPr>
        </p:nvSpPr>
        <p:spPr>
          <a:xfrm>
            <a:off x="762000" y="304800"/>
            <a:ext cx="7772400" cy="1295400"/>
          </a:xfrm>
        </p:spPr>
        <p:txBody>
          <a:bodyPr/>
          <a:lstStyle/>
          <a:p>
            <a:pPr eaLnBrk="1" hangingPunct="1">
              <a:defRPr/>
            </a:pPr>
            <a:r>
              <a:rPr lang="en-US">
                <a:solidFill>
                  <a:srgbClr val="FF0000"/>
                </a:solidFill>
                <a:latin typeface="Arial" charset="0"/>
                <a:cs typeface="+mj-cs"/>
              </a:rPr>
              <a:t>The Nature of Business Opportunity</a:t>
            </a:r>
          </a:p>
        </p:txBody>
      </p:sp>
      <p:sp>
        <p:nvSpPr>
          <p:cNvPr id="3" name="Slide Number Placeholder 2"/>
          <p:cNvSpPr>
            <a:spLocks noGrp="1"/>
          </p:cNvSpPr>
          <p:nvPr>
            <p:ph type="sldNum" sz="quarter" idx="12"/>
          </p:nvPr>
        </p:nvSpPr>
        <p:spPr/>
        <p:txBody>
          <a:bodyPr/>
          <a:lstStyle/>
          <a:p>
            <a:pPr>
              <a:defRPr/>
            </a:pPr>
            <a:fld id="{19DB96D4-F9EA-4342-A470-F522A284847B}" type="slidenum">
              <a:rPr lang="en-US" smtClean="0"/>
              <a:pPr>
                <a:defRPr/>
              </a:pPr>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buFont typeface="Wingdings" charset="0"/>
              <a:defRPr sz="2000">
                <a:solidFill>
                  <a:schemeClr val="tx1"/>
                </a:solidFill>
                <a:latin typeface="Arial" charset="0"/>
                <a:ea typeface="ＭＳ Ｐゴシック" charset="0"/>
              </a:defRPr>
            </a:lvl6pPr>
            <a:lvl7pPr eaLnBrk="0" hangingPunct="0">
              <a:buFont typeface="Wingdings" charset="0"/>
              <a:defRPr sz="2000">
                <a:solidFill>
                  <a:schemeClr val="tx1"/>
                </a:solidFill>
                <a:latin typeface="Arial" charset="0"/>
                <a:ea typeface="ＭＳ Ｐゴシック" charset="0"/>
              </a:defRPr>
            </a:lvl7pPr>
            <a:lvl8pPr eaLnBrk="0" hangingPunct="0">
              <a:buFont typeface="Wingdings" charset="0"/>
              <a:defRPr sz="2000">
                <a:solidFill>
                  <a:schemeClr val="tx1"/>
                </a:solidFill>
                <a:latin typeface="Arial" charset="0"/>
                <a:ea typeface="ＭＳ Ｐゴシック" charset="0"/>
              </a:defRPr>
            </a:lvl8pPr>
            <a:lvl9pPr eaLnBrk="0" hangingPunct="0">
              <a:buFont typeface="Wingdings" charset="0"/>
              <a:defRPr sz="2000">
                <a:solidFill>
                  <a:schemeClr val="tx1"/>
                </a:solidFill>
                <a:latin typeface="Arial" charset="0"/>
                <a:ea typeface="ＭＳ Ｐゴシック" charset="0"/>
              </a:defRPr>
            </a:lvl9pPr>
          </a:lstStyle>
          <a:p>
            <a:pPr>
              <a:defRPr/>
            </a:pPr>
            <a:fld id="{D99AE158-E2BF-714C-A758-B97A7F667C85}" type="slidenum">
              <a:rPr lang="en-US" sz="1200" smtClean="0"/>
              <a:pPr>
                <a:defRPr/>
              </a:pPr>
              <a:t>6</a:t>
            </a:fld>
            <a:endParaRPr lang="en-US" sz="1200" smtClean="0"/>
          </a:p>
        </p:txBody>
      </p:sp>
      <p:pic>
        <p:nvPicPr>
          <p:cNvPr id="16387" name="Picture 2" descr="C:\Users\Jocelynne\Desktop\Facebook pics for presentation\photo (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7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Content Placeholder 6" descr="861020_10200123044990611_483113854_o.jpg"/>
          <p:cNvPicPr>
            <a:picLocks noGrp="1" noChangeAspect="1"/>
          </p:cNvPicPr>
          <p:nvPr>
            <p:ph idx="1"/>
          </p:nvPr>
        </p:nvPicPr>
        <p:blipFill>
          <a:blip r:embed="rId2" cstate="email">
            <a:extLst>
              <a:ext uri="{28A0092B-C50C-407E-A947-70E740481C1C}">
                <a14:useLocalDpi xmlns:a14="http://schemas.microsoft.com/office/drawing/2010/main" val="0"/>
              </a:ext>
            </a:extLst>
          </a:blip>
          <a:srcRect/>
          <a:stretch>
            <a:fillRect/>
          </a:stretch>
        </p:blipFill>
        <p:spPr>
          <a:xfrm>
            <a:off x="0" y="0"/>
            <a:ext cx="9144000" cy="6858000"/>
          </a:xfrm>
        </p:spPr>
      </p:pic>
      <p:sp>
        <p:nvSpPr>
          <p:cNvPr id="3" name="Slide Number Placeholder 2"/>
          <p:cNvSpPr>
            <a:spLocks noGrp="1"/>
          </p:cNvSpPr>
          <p:nvPr>
            <p:ph type="sldNum" sz="quarter" idx="12"/>
          </p:nvPr>
        </p:nvSpPr>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buFont typeface="Wingdings" charset="0"/>
              <a:defRPr sz="2000">
                <a:solidFill>
                  <a:schemeClr val="tx1"/>
                </a:solidFill>
                <a:latin typeface="Arial" charset="0"/>
                <a:ea typeface="ＭＳ Ｐゴシック" charset="0"/>
              </a:defRPr>
            </a:lvl6pPr>
            <a:lvl7pPr eaLnBrk="0" hangingPunct="0">
              <a:buFont typeface="Wingdings" charset="0"/>
              <a:defRPr sz="2000">
                <a:solidFill>
                  <a:schemeClr val="tx1"/>
                </a:solidFill>
                <a:latin typeface="Arial" charset="0"/>
                <a:ea typeface="ＭＳ Ｐゴシック" charset="0"/>
              </a:defRPr>
            </a:lvl7pPr>
            <a:lvl8pPr eaLnBrk="0" hangingPunct="0">
              <a:buFont typeface="Wingdings" charset="0"/>
              <a:defRPr sz="2000">
                <a:solidFill>
                  <a:schemeClr val="tx1"/>
                </a:solidFill>
                <a:latin typeface="Arial" charset="0"/>
                <a:ea typeface="ＭＳ Ｐゴシック" charset="0"/>
              </a:defRPr>
            </a:lvl8pPr>
            <a:lvl9pPr eaLnBrk="0" hangingPunct="0">
              <a:buFont typeface="Wingdings" charset="0"/>
              <a:defRPr sz="2000">
                <a:solidFill>
                  <a:schemeClr val="tx1"/>
                </a:solidFill>
                <a:latin typeface="Arial" charset="0"/>
                <a:ea typeface="ＭＳ Ｐゴシック" charset="0"/>
              </a:defRPr>
            </a:lvl9pPr>
          </a:lstStyle>
          <a:p>
            <a:pPr>
              <a:defRPr/>
            </a:pPr>
            <a:fld id="{FD406910-7C4E-094D-A292-AE06DCFF6E36}" type="slidenum">
              <a:rPr lang="en-US" sz="1200" smtClean="0"/>
              <a:pPr>
                <a:defRPr/>
              </a:pPr>
              <a:t>7</a:t>
            </a:fld>
            <a:endParaRPr lang="en-US" sz="1200" smtClean="0"/>
          </a:p>
        </p:txBody>
      </p:sp>
      <p:pic>
        <p:nvPicPr>
          <p:cNvPr id="17412" name="Picture 2" descr="C:\Users\Jocelynne\Desktop\861020_10200123044990611_483113854_o.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9400" y="8305800"/>
            <a:ext cx="14744700" cy="1463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0" y="3124200"/>
            <a:ext cx="7772400" cy="1500187"/>
          </a:xfrm>
        </p:spPr>
        <p:txBody>
          <a:bodyPr/>
          <a:lstStyle/>
          <a:p>
            <a:pPr algn="ctr"/>
            <a:r>
              <a:rPr lang="en-US" sz="4000" b="1" dirty="0"/>
              <a:t>It’s about finding a wrong you want to right. </a:t>
            </a:r>
          </a:p>
          <a:p>
            <a:pPr algn="ctr"/>
            <a:endParaRPr lang="en-US" sz="4000" dirty="0"/>
          </a:p>
        </p:txBody>
      </p:sp>
      <p:sp>
        <p:nvSpPr>
          <p:cNvPr id="5" name="Slide Number Placeholder 4"/>
          <p:cNvSpPr>
            <a:spLocks noGrp="1"/>
          </p:cNvSpPr>
          <p:nvPr>
            <p:ph type="sldNum" sz="quarter" idx="12"/>
          </p:nvPr>
        </p:nvSpPr>
        <p:spPr/>
        <p:txBody>
          <a:bodyPr/>
          <a:lstStyle/>
          <a:p>
            <a:pPr>
              <a:defRPr/>
            </a:pPr>
            <a:fld id="{93127375-23EF-B642-9118-68284E2A0632}" type="slidenum">
              <a:rPr lang="en-US" smtClean="0"/>
              <a:pPr>
                <a:defRPr/>
              </a:pPr>
              <a:t>8</a:t>
            </a:fld>
            <a:endParaRPr lang="en-US"/>
          </a:p>
        </p:txBody>
      </p:sp>
    </p:spTree>
    <p:extLst>
      <p:ext uri="{BB962C8B-B14F-4D97-AF65-F5344CB8AC3E}">
        <p14:creationId xmlns:p14="http://schemas.microsoft.com/office/powerpoint/2010/main" val="5253470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Grp="1" noChangeArrowheads="1"/>
          </p:cNvSpPr>
          <p:nvPr>
            <p:ph type="sldNum" sz="quarter" idx="12"/>
          </p:nvPr>
        </p:nvSpPr>
        <p:spPr/>
        <p:txBody>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buFont typeface="Wingdings" charset="0"/>
              <a:defRPr sz="2000">
                <a:solidFill>
                  <a:schemeClr val="tx1"/>
                </a:solidFill>
                <a:latin typeface="Arial" charset="0"/>
                <a:ea typeface="ＭＳ Ｐゴシック" charset="0"/>
              </a:defRPr>
            </a:lvl6pPr>
            <a:lvl7pPr eaLnBrk="0" hangingPunct="0">
              <a:buFont typeface="Wingdings" charset="0"/>
              <a:defRPr sz="2000">
                <a:solidFill>
                  <a:schemeClr val="tx1"/>
                </a:solidFill>
                <a:latin typeface="Arial" charset="0"/>
                <a:ea typeface="ＭＳ Ｐゴシック" charset="0"/>
              </a:defRPr>
            </a:lvl7pPr>
            <a:lvl8pPr eaLnBrk="0" hangingPunct="0">
              <a:buFont typeface="Wingdings" charset="0"/>
              <a:defRPr sz="2000">
                <a:solidFill>
                  <a:schemeClr val="tx1"/>
                </a:solidFill>
                <a:latin typeface="Arial" charset="0"/>
                <a:ea typeface="ＭＳ Ｐゴシック" charset="0"/>
              </a:defRPr>
            </a:lvl8pPr>
            <a:lvl9pPr eaLnBrk="0" hangingPunct="0">
              <a:buFont typeface="Wingdings" charset="0"/>
              <a:defRPr sz="2000">
                <a:solidFill>
                  <a:schemeClr val="tx1"/>
                </a:solidFill>
                <a:latin typeface="Arial" charset="0"/>
                <a:ea typeface="ＭＳ Ｐゴシック" charset="0"/>
              </a:defRPr>
            </a:lvl9pPr>
          </a:lstStyle>
          <a:p>
            <a:pPr>
              <a:defRPr/>
            </a:pPr>
            <a:fld id="{B0171616-7D62-014E-868C-10A863F2C3F7}" type="slidenum">
              <a:rPr lang="en-US" sz="1200" smtClean="0"/>
              <a:pPr>
                <a:defRPr/>
              </a:pPr>
              <a:t>9</a:t>
            </a:fld>
            <a:endParaRPr lang="en-US" sz="1200" smtClean="0"/>
          </a:p>
        </p:txBody>
      </p:sp>
      <p:sp>
        <p:nvSpPr>
          <p:cNvPr id="20483" name="Rectangle 2"/>
          <p:cNvSpPr>
            <a:spLocks noGrp="1" noChangeArrowheads="1"/>
          </p:cNvSpPr>
          <p:nvPr>
            <p:ph type="title"/>
          </p:nvPr>
        </p:nvSpPr>
        <p:spPr>
          <a:noFill/>
          <a:extLst>
            <a:ext uri="{909E8E84-426E-40dd-AFC4-6F175D3DCCD1}">
              <a14:hiddenFill xmlns="" xmlns:a14="http://schemas.microsoft.com/office/drawing/2010/main">
                <a:solidFill>
                  <a:srgbClr val="FFFFFF"/>
                </a:solidFill>
              </a14:hiddenFill>
            </a:ext>
          </a:extLst>
        </p:spPr>
        <p:txBody>
          <a:bodyPr/>
          <a:lstStyle/>
          <a:p>
            <a:r>
              <a:rPr lang="en-US">
                <a:effectLst/>
                <a:latin typeface="Arial" charset="0"/>
              </a:rPr>
              <a:t>What is an Idea</a:t>
            </a:r>
            <a:r>
              <a:rPr lang="de-DE">
                <a:effectLst/>
                <a:latin typeface="Arial" charset="0"/>
              </a:rPr>
              <a:t>?</a:t>
            </a:r>
            <a:endParaRPr lang="en-US">
              <a:effectLst/>
              <a:latin typeface="Arial" charset="0"/>
            </a:endParaRPr>
          </a:p>
        </p:txBody>
      </p:sp>
      <p:sp>
        <p:nvSpPr>
          <p:cNvPr id="20484"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Lst>
        </p:spPr>
        <p:txBody>
          <a:bodyPr/>
          <a:lstStyle/>
          <a:p>
            <a:pPr algn="just"/>
            <a:r>
              <a:rPr lang="de-DE" sz="4000" dirty="0">
                <a:effectLst/>
                <a:latin typeface="Arial" charset="0"/>
              </a:rPr>
              <a:t>A mental </a:t>
            </a:r>
            <a:r>
              <a:rPr lang="de-DE" sz="4000" dirty="0" err="1">
                <a:effectLst/>
                <a:latin typeface="Arial" charset="0"/>
              </a:rPr>
              <a:t>impression</a:t>
            </a:r>
            <a:r>
              <a:rPr lang="de-DE" sz="4000" dirty="0">
                <a:effectLst/>
                <a:latin typeface="Arial" charset="0"/>
              </a:rPr>
              <a:t> </a:t>
            </a:r>
            <a:r>
              <a:rPr lang="de-DE" sz="4000" dirty="0" err="1">
                <a:effectLst/>
                <a:latin typeface="Arial" charset="0"/>
              </a:rPr>
              <a:t>or</a:t>
            </a:r>
            <a:r>
              <a:rPr lang="de-DE" sz="4000" dirty="0">
                <a:effectLst/>
                <a:latin typeface="Arial" charset="0"/>
              </a:rPr>
              <a:t> </a:t>
            </a:r>
            <a:r>
              <a:rPr lang="de-DE" sz="4000" dirty="0" err="1">
                <a:effectLst/>
                <a:latin typeface="Arial" charset="0"/>
              </a:rPr>
              <a:t>thought</a:t>
            </a:r>
            <a:endParaRPr lang="de-DE" sz="4000" dirty="0">
              <a:effectLst/>
              <a:latin typeface="Arial" charset="0"/>
            </a:endParaRPr>
          </a:p>
          <a:p>
            <a:pPr algn="just"/>
            <a:r>
              <a:rPr lang="de-DE" sz="4000" dirty="0">
                <a:effectLst/>
                <a:latin typeface="Arial" charset="0"/>
              </a:rPr>
              <a:t>Not all </a:t>
            </a:r>
            <a:r>
              <a:rPr lang="de-DE" sz="4000" dirty="0" err="1">
                <a:effectLst/>
                <a:latin typeface="Arial" charset="0"/>
              </a:rPr>
              <a:t>ideas</a:t>
            </a:r>
            <a:r>
              <a:rPr lang="de-DE" sz="4000" dirty="0">
                <a:effectLst/>
                <a:latin typeface="Arial" charset="0"/>
              </a:rPr>
              <a:t> </a:t>
            </a:r>
            <a:r>
              <a:rPr lang="de-DE" sz="4000" dirty="0" err="1">
                <a:effectLst/>
                <a:latin typeface="Arial" charset="0"/>
              </a:rPr>
              <a:t>can</a:t>
            </a:r>
            <a:r>
              <a:rPr lang="de-DE" sz="4000" dirty="0">
                <a:effectLst/>
                <a:latin typeface="Arial" charset="0"/>
              </a:rPr>
              <a:t> </a:t>
            </a:r>
            <a:r>
              <a:rPr lang="de-DE" sz="4000" dirty="0" err="1">
                <a:effectLst/>
                <a:latin typeface="Arial" charset="0"/>
              </a:rPr>
              <a:t>be</a:t>
            </a:r>
            <a:r>
              <a:rPr lang="de-DE" sz="4000" dirty="0">
                <a:effectLst/>
                <a:latin typeface="Arial" charset="0"/>
              </a:rPr>
              <a:t> </a:t>
            </a:r>
            <a:r>
              <a:rPr lang="de-DE" sz="4000" dirty="0" err="1">
                <a:effectLst/>
                <a:latin typeface="Arial" charset="0"/>
              </a:rPr>
              <a:t>converted</a:t>
            </a:r>
            <a:r>
              <a:rPr lang="de-DE" sz="4000" dirty="0">
                <a:effectLst/>
                <a:latin typeface="Arial" charset="0"/>
              </a:rPr>
              <a:t> </a:t>
            </a:r>
            <a:r>
              <a:rPr lang="de-DE" sz="4000" dirty="0" err="1">
                <a:effectLst/>
                <a:latin typeface="Arial" charset="0"/>
              </a:rPr>
              <a:t>into</a:t>
            </a:r>
            <a:r>
              <a:rPr lang="de-DE" sz="4000" dirty="0">
                <a:effectLst/>
                <a:latin typeface="Arial" charset="0"/>
              </a:rPr>
              <a:t> </a:t>
            </a:r>
            <a:r>
              <a:rPr lang="de-DE" sz="4000" dirty="0" err="1">
                <a:effectLst/>
                <a:latin typeface="Arial" charset="0"/>
              </a:rPr>
              <a:t>successful</a:t>
            </a:r>
            <a:r>
              <a:rPr lang="de-DE" sz="4000" dirty="0">
                <a:effectLst/>
                <a:latin typeface="Arial" charset="0"/>
              </a:rPr>
              <a:t> </a:t>
            </a:r>
            <a:r>
              <a:rPr lang="de-DE" sz="4000" dirty="0" err="1">
                <a:effectLst/>
                <a:latin typeface="Arial" charset="0"/>
              </a:rPr>
              <a:t>businesses</a:t>
            </a:r>
            <a:endParaRPr lang="de-DE" sz="4000" dirty="0">
              <a:effectLst/>
              <a:latin typeface="Arial" charset="0"/>
            </a:endParaRPr>
          </a:p>
          <a:p>
            <a:pPr algn="just"/>
            <a:r>
              <a:rPr lang="de-DE" sz="4000" dirty="0">
                <a:effectLst/>
                <a:latin typeface="Arial" charset="0"/>
              </a:rPr>
              <a:t>A </a:t>
            </a:r>
            <a:r>
              <a:rPr lang="de-DE" sz="4000" dirty="0" err="1">
                <a:effectLst/>
                <a:latin typeface="Arial" charset="0"/>
              </a:rPr>
              <a:t>successful</a:t>
            </a:r>
            <a:r>
              <a:rPr lang="de-DE" sz="4000" dirty="0">
                <a:effectLst/>
                <a:latin typeface="Arial" charset="0"/>
              </a:rPr>
              <a:t> </a:t>
            </a:r>
            <a:r>
              <a:rPr lang="de-DE" sz="4000" dirty="0" err="1">
                <a:effectLst/>
                <a:latin typeface="Arial" charset="0"/>
              </a:rPr>
              <a:t>idea</a:t>
            </a:r>
            <a:r>
              <a:rPr lang="de-DE" sz="4000" dirty="0">
                <a:effectLst/>
                <a:latin typeface="Arial" charset="0"/>
              </a:rPr>
              <a:t> </a:t>
            </a:r>
            <a:r>
              <a:rPr lang="de-DE" sz="4000" dirty="0" err="1">
                <a:effectLst/>
                <a:latin typeface="Arial" charset="0"/>
              </a:rPr>
              <a:t>is</a:t>
            </a:r>
            <a:r>
              <a:rPr lang="de-DE" sz="4000" dirty="0">
                <a:effectLst/>
                <a:latin typeface="Arial" charset="0"/>
              </a:rPr>
              <a:t> an </a:t>
            </a:r>
            <a:r>
              <a:rPr lang="de-DE" sz="4000" dirty="0" err="1">
                <a:effectLst/>
                <a:latin typeface="Arial" charset="0"/>
              </a:rPr>
              <a:t>opportunity</a:t>
            </a:r>
            <a:endParaRPr lang="de-DE" sz="4000" dirty="0">
              <a:effectLst/>
              <a:latin typeface="Arial" charset="0"/>
            </a:endParaRPr>
          </a:p>
          <a:p>
            <a:pPr algn="just"/>
            <a:endParaRPr lang="de-DE" sz="4000" dirty="0">
              <a:effectLst/>
              <a:latin typeface="Arial" charset="0"/>
            </a:endParaRPr>
          </a:p>
          <a:p>
            <a:pPr algn="just"/>
            <a:endParaRPr lang="en-US" dirty="0">
              <a:effectLst/>
              <a:latin typeface="Arial"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eam">
  <a:themeElements>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Bea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Beam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Beam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Beam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Beam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Beam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Beam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Beam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Beam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3129</TotalTime>
  <Words>1098</Words>
  <Application>Microsoft Office PowerPoint</Application>
  <PresentationFormat>On-screen Show (4:3)</PresentationFormat>
  <Paragraphs>218</Paragraphs>
  <Slides>46</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ＭＳ Ｐゴシック</vt:lpstr>
      <vt:lpstr>Arial</vt:lpstr>
      <vt:lpstr>Calibri</vt:lpstr>
      <vt:lpstr>Times New Roman</vt:lpstr>
      <vt:lpstr>Wingdings</vt:lpstr>
      <vt:lpstr>Beam</vt:lpstr>
      <vt:lpstr>Opportunities</vt:lpstr>
      <vt:lpstr>PowerPoint Presentation</vt:lpstr>
      <vt:lpstr>PowerPoint Presentation</vt:lpstr>
      <vt:lpstr>PowerPoint Presentation</vt:lpstr>
      <vt:lpstr>The Nature of Business Opportunity</vt:lpstr>
      <vt:lpstr>PowerPoint Presentation</vt:lpstr>
      <vt:lpstr>PowerPoint Presentation</vt:lpstr>
      <vt:lpstr>PowerPoint Presentation</vt:lpstr>
      <vt:lpstr>What is an Idea?</vt:lpstr>
      <vt:lpstr>Sources of Business Ideas</vt:lpstr>
      <vt:lpstr>Sources of Business Ideas</vt:lpstr>
      <vt:lpstr>Developing Successful Business </vt:lpstr>
      <vt:lpstr>What is an Opportunity?</vt:lpstr>
      <vt:lpstr>What is an Opportunity? </vt:lpstr>
      <vt:lpstr>Forces that Create Opportunity</vt:lpstr>
      <vt:lpstr>PowerPoint Presentation</vt:lpstr>
      <vt:lpstr>Whiskey</vt:lpstr>
      <vt:lpstr>PowerPoint Presentation</vt:lpstr>
      <vt:lpstr>Pineapple</vt:lpstr>
      <vt:lpstr>PowerPoint Presentation</vt:lpstr>
      <vt:lpstr>PowerPoint Presentation</vt:lpstr>
      <vt:lpstr>PowerPoint Presentation</vt:lpstr>
      <vt:lpstr>PowerPoint Presentation</vt:lpstr>
      <vt:lpstr>Citrus</vt:lpstr>
      <vt:lpstr>PowerPoint Presentation</vt:lpstr>
      <vt:lpstr>PowerPoint Presentation</vt:lpstr>
      <vt:lpstr>PowerPoint Presentation</vt:lpstr>
      <vt:lpstr>Brong Ahafo Region</vt:lpstr>
      <vt:lpstr>PowerPoint Presentation</vt:lpstr>
      <vt:lpstr>Value Chain Production</vt:lpstr>
      <vt:lpstr>Cassava</vt:lpstr>
      <vt:lpstr>Maize</vt:lpstr>
      <vt:lpstr>Errors in selection </vt:lpstr>
      <vt:lpstr>PowerPoint Presentation</vt:lpstr>
      <vt:lpstr>The blind man who feels a leg says the elephant is like a pillar   the one who feels the tail says the elephant is like a rope  the one who feels the trunk says the elephant is like a tree branch  the one who feels the ear says the elephant is like a hand fan  the one who feels the belly says the elephant is like a wall  and the one who feels the tusk says the elephant is like a solid pipe.</vt:lpstr>
      <vt:lpstr>Window of Opportunity</vt:lpstr>
      <vt:lpstr>Window of Opportunity</vt:lpstr>
      <vt:lpstr>The Strategic Window</vt:lpstr>
      <vt:lpstr>Spotting the Window</vt:lpstr>
      <vt:lpstr>Leonardo da Vinci</vt:lpstr>
      <vt:lpstr>Spotting Opportunities: Success Factors</vt:lpstr>
      <vt:lpstr>Determining the Size of the Window</vt:lpstr>
      <vt:lpstr>Determining the Size of the Window</vt:lpstr>
      <vt:lpstr>Opening the Window</vt:lpstr>
      <vt:lpstr>Moving through the Window</vt:lpstr>
      <vt:lpstr>Closing the Window</vt:lpstr>
    </vt:vector>
  </TitlesOfParts>
  <Company>School of Business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408 Entrepreneurship</dc:title>
  <dc:creator>Dr. Henry Akplu</dc:creator>
  <cp:lastModifiedBy>Windows User</cp:lastModifiedBy>
  <cp:revision>217</cp:revision>
  <dcterms:created xsi:type="dcterms:W3CDTF">2008-02-14T10:06:13Z</dcterms:created>
  <dcterms:modified xsi:type="dcterms:W3CDTF">2018-11-29T10:35:56Z</dcterms:modified>
</cp:coreProperties>
</file>